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x="18288000" cy="10287000"/>
  <p:notesSz cx="6858000" cy="9144000"/>
  <p:embeddedFontLst>
    <p:embeddedFont>
      <p:font typeface="DM Sans Bold" charset="1" panose="00000000000000000000"/>
      <p:regular r:id="rId65"/>
    </p:embeddedFont>
    <p:embeddedFont>
      <p:font typeface="Canva Sans" charset="1" panose="020B0503030501040103"/>
      <p:regular r:id="rId66"/>
    </p:embeddedFont>
    <p:embeddedFont>
      <p:font typeface="Copperplate Gothic 29 BC" charset="1" panose="020E0504020206020404"/>
      <p:regular r:id="rId67"/>
    </p:embeddedFont>
    <p:embeddedFont>
      <p:font typeface="Canva Sans Italics" charset="1" panose="020B0503030501040103"/>
      <p:regular r:id="rId68"/>
    </p:embeddedFont>
    <p:embeddedFont>
      <p:font typeface="Canva Sans Bold Italics" charset="1" panose="020B0803030501040103"/>
      <p:regular r:id="rId69"/>
    </p:embeddedFont>
    <p:embeddedFont>
      <p:font typeface="Canva Sans Bold" charset="1" panose="020B0803030501040103"/>
      <p:regular r:id="rId70"/>
    </p:embeddedFont>
    <p:embeddedFont>
      <p:font typeface="DM Sans" charset="1" panose="00000000000000000000"/>
      <p:regular r:id="rId71"/>
    </p:embeddedFont>
    <p:embeddedFont>
      <p:font typeface="Arial Bold" charset="1" panose="020B0802020202020204"/>
      <p:regular r:id="rId72"/>
    </p:embeddedFont>
    <p:embeddedFont>
      <p:font typeface="Open Sans Extra Bold" charset="1" panose="020B0906030804020204"/>
      <p:regular r:id="rId73"/>
    </p:embeddedFont>
    <p:embeddedFont>
      <p:font typeface="Canva Sans Medium" charset="1" panose="020B0603030501040103"/>
      <p:regular r:id="rId74"/>
    </p:embeddedFont>
    <p:embeddedFont>
      <p:font typeface="Fraunces" charset="1" panose="00000000000000000000"/>
      <p:regular r:id="rId75"/>
    </p:embeddedFont>
    <p:embeddedFont>
      <p:font typeface="Arimo" charset="1" panose="020B0604020202020204"/>
      <p:regular r:id="rId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0.png" Type="http://schemas.openxmlformats.org/officeDocument/2006/relationships/image"/><Relationship Id="rId16" Target="../media/image21.svg" Type="http://schemas.openxmlformats.org/officeDocument/2006/relationships/image"/><Relationship Id="rId17" Target="../media/image22.png" Type="http://schemas.openxmlformats.org/officeDocument/2006/relationships/image"/><Relationship Id="rId18" Target="../media/image23.svg" Type="http://schemas.openxmlformats.org/officeDocument/2006/relationships/image"/><Relationship Id="rId19" Target="../media/image24.png" Type="http://schemas.openxmlformats.org/officeDocument/2006/relationships/image"/><Relationship Id="rId2" Target="../media/image1.png" Type="http://schemas.openxmlformats.org/officeDocument/2006/relationships/image"/><Relationship Id="rId20" Target="../media/image25.svg" Type="http://schemas.openxmlformats.org/officeDocument/2006/relationships/image"/><Relationship Id="rId21" Target="../media/image26.png" Type="http://schemas.openxmlformats.org/officeDocument/2006/relationships/image"/><Relationship Id="rId22" Target="../media/image27.svg" Type="http://schemas.openxmlformats.org/officeDocument/2006/relationships/image"/><Relationship Id="rId23" Target="../media/image28.png" Type="http://schemas.openxmlformats.org/officeDocument/2006/relationships/image"/><Relationship Id="rId24" Target="../media/image29.svg" Type="http://schemas.openxmlformats.org/officeDocument/2006/relationships/image"/><Relationship Id="rId25" Target="../media/image44.jpeg" Type="http://schemas.openxmlformats.org/officeDocument/2006/relationships/image"/><Relationship Id="rId26" Target="../media/image4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0.png" Type="http://schemas.openxmlformats.org/officeDocument/2006/relationships/image"/><Relationship Id="rId16" Target="../media/image21.svg" Type="http://schemas.openxmlformats.org/officeDocument/2006/relationships/image"/><Relationship Id="rId17" Target="../media/image22.png" Type="http://schemas.openxmlformats.org/officeDocument/2006/relationships/image"/><Relationship Id="rId18" Target="../media/image23.svg" Type="http://schemas.openxmlformats.org/officeDocument/2006/relationships/image"/><Relationship Id="rId19" Target="../media/image24.png" Type="http://schemas.openxmlformats.org/officeDocument/2006/relationships/image"/><Relationship Id="rId2" Target="../media/image1.png" Type="http://schemas.openxmlformats.org/officeDocument/2006/relationships/image"/><Relationship Id="rId20" Target="../media/image25.svg" Type="http://schemas.openxmlformats.org/officeDocument/2006/relationships/image"/><Relationship Id="rId21" Target="../media/image26.png" Type="http://schemas.openxmlformats.org/officeDocument/2006/relationships/image"/><Relationship Id="rId22" Target="../media/image27.svg" Type="http://schemas.openxmlformats.org/officeDocument/2006/relationships/image"/><Relationship Id="rId23" Target="../media/image28.png" Type="http://schemas.openxmlformats.org/officeDocument/2006/relationships/image"/><Relationship Id="rId24"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0.png" Type="http://schemas.openxmlformats.org/officeDocument/2006/relationships/image"/><Relationship Id="rId16" Target="../media/image21.svg" Type="http://schemas.openxmlformats.org/officeDocument/2006/relationships/image"/><Relationship Id="rId17" Target="../media/image22.png" Type="http://schemas.openxmlformats.org/officeDocument/2006/relationships/image"/><Relationship Id="rId18" Target="../media/image23.svg" Type="http://schemas.openxmlformats.org/officeDocument/2006/relationships/image"/><Relationship Id="rId19" Target="../media/image24.png" Type="http://schemas.openxmlformats.org/officeDocument/2006/relationships/image"/><Relationship Id="rId2" Target="../media/image1.png" Type="http://schemas.openxmlformats.org/officeDocument/2006/relationships/image"/><Relationship Id="rId20" Target="../media/image25.svg" Type="http://schemas.openxmlformats.org/officeDocument/2006/relationships/image"/><Relationship Id="rId21" Target="../media/image26.png" Type="http://schemas.openxmlformats.org/officeDocument/2006/relationships/image"/><Relationship Id="rId22" Target="../media/image27.svg" Type="http://schemas.openxmlformats.org/officeDocument/2006/relationships/image"/><Relationship Id="rId23" Target="../media/image28.png" Type="http://schemas.openxmlformats.org/officeDocument/2006/relationships/image"/><Relationship Id="rId24" Target="../media/image29.svg" Type="http://schemas.openxmlformats.org/officeDocument/2006/relationships/image"/><Relationship Id="rId25" Target="../media/image46.png" Type="http://schemas.openxmlformats.org/officeDocument/2006/relationships/image"/><Relationship Id="rId26" Target="../media/image4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48.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0.png" Type="http://schemas.openxmlformats.org/officeDocument/2006/relationships/image"/><Relationship Id="rId16" Target="../media/image21.svg" Type="http://schemas.openxmlformats.org/officeDocument/2006/relationships/image"/><Relationship Id="rId17" Target="../media/image22.png" Type="http://schemas.openxmlformats.org/officeDocument/2006/relationships/image"/><Relationship Id="rId18" Target="../media/image23.svg" Type="http://schemas.openxmlformats.org/officeDocument/2006/relationships/image"/><Relationship Id="rId19" Target="../media/image24.png" Type="http://schemas.openxmlformats.org/officeDocument/2006/relationships/image"/><Relationship Id="rId2" Target="../media/image1.png" Type="http://schemas.openxmlformats.org/officeDocument/2006/relationships/image"/><Relationship Id="rId20" Target="../media/image25.svg" Type="http://schemas.openxmlformats.org/officeDocument/2006/relationships/image"/><Relationship Id="rId21" Target="../media/image26.png" Type="http://schemas.openxmlformats.org/officeDocument/2006/relationships/image"/><Relationship Id="rId22" Target="../media/image27.svg" Type="http://schemas.openxmlformats.org/officeDocument/2006/relationships/image"/><Relationship Id="rId23" Target="../media/image28.png" Type="http://schemas.openxmlformats.org/officeDocument/2006/relationships/image"/><Relationship Id="rId24"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0.png" Type="http://schemas.openxmlformats.org/officeDocument/2006/relationships/image"/><Relationship Id="rId16" Target="../media/image21.svg" Type="http://schemas.openxmlformats.org/officeDocument/2006/relationships/image"/><Relationship Id="rId17" Target="../media/image22.png" Type="http://schemas.openxmlformats.org/officeDocument/2006/relationships/image"/><Relationship Id="rId18" Target="../media/image23.svg" Type="http://schemas.openxmlformats.org/officeDocument/2006/relationships/image"/><Relationship Id="rId19" Target="../media/image24.png" Type="http://schemas.openxmlformats.org/officeDocument/2006/relationships/image"/><Relationship Id="rId2" Target="../media/image1.png" Type="http://schemas.openxmlformats.org/officeDocument/2006/relationships/image"/><Relationship Id="rId20" Target="../media/image25.svg" Type="http://schemas.openxmlformats.org/officeDocument/2006/relationships/image"/><Relationship Id="rId21" Target="../media/image26.png" Type="http://schemas.openxmlformats.org/officeDocument/2006/relationships/image"/><Relationship Id="rId22" Target="../media/image27.svg" Type="http://schemas.openxmlformats.org/officeDocument/2006/relationships/image"/><Relationship Id="rId23" Target="../media/image28.png" Type="http://schemas.openxmlformats.org/officeDocument/2006/relationships/image"/><Relationship Id="rId24" Target="../media/image29.svg" Type="http://schemas.openxmlformats.org/officeDocument/2006/relationships/image"/><Relationship Id="rId25" Target="../media/image49.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0.png" Type="http://schemas.openxmlformats.org/officeDocument/2006/relationships/image"/><Relationship Id="rId16" Target="../media/image21.svg" Type="http://schemas.openxmlformats.org/officeDocument/2006/relationships/image"/><Relationship Id="rId17" Target="../media/image22.png" Type="http://schemas.openxmlformats.org/officeDocument/2006/relationships/image"/><Relationship Id="rId18" Target="../media/image23.svg" Type="http://schemas.openxmlformats.org/officeDocument/2006/relationships/image"/><Relationship Id="rId19" Target="../media/image24.png" Type="http://schemas.openxmlformats.org/officeDocument/2006/relationships/image"/><Relationship Id="rId2" Target="../media/image1.png" Type="http://schemas.openxmlformats.org/officeDocument/2006/relationships/image"/><Relationship Id="rId20" Target="../media/image25.svg" Type="http://schemas.openxmlformats.org/officeDocument/2006/relationships/image"/><Relationship Id="rId21" Target="../media/image26.png" Type="http://schemas.openxmlformats.org/officeDocument/2006/relationships/image"/><Relationship Id="rId22" Target="../media/image27.svg" Type="http://schemas.openxmlformats.org/officeDocument/2006/relationships/image"/><Relationship Id="rId23" Target="../media/image28.png" Type="http://schemas.openxmlformats.org/officeDocument/2006/relationships/image"/><Relationship Id="rId24" Target="../media/image29.svg" Type="http://schemas.openxmlformats.org/officeDocument/2006/relationships/image"/><Relationship Id="rId25" Target="../media/image5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0.png" Type="http://schemas.openxmlformats.org/officeDocument/2006/relationships/image"/><Relationship Id="rId16" Target="../media/image21.svg" Type="http://schemas.openxmlformats.org/officeDocument/2006/relationships/image"/><Relationship Id="rId17" Target="../media/image22.png" Type="http://schemas.openxmlformats.org/officeDocument/2006/relationships/image"/><Relationship Id="rId18" Target="../media/image23.svg" Type="http://schemas.openxmlformats.org/officeDocument/2006/relationships/image"/><Relationship Id="rId19" Target="../media/image24.png" Type="http://schemas.openxmlformats.org/officeDocument/2006/relationships/image"/><Relationship Id="rId2" Target="../media/image1.png" Type="http://schemas.openxmlformats.org/officeDocument/2006/relationships/image"/><Relationship Id="rId20" Target="../media/image25.svg" Type="http://schemas.openxmlformats.org/officeDocument/2006/relationships/image"/><Relationship Id="rId21" Target="../media/image26.png" Type="http://schemas.openxmlformats.org/officeDocument/2006/relationships/image"/><Relationship Id="rId22" Target="../media/image27.svg" Type="http://schemas.openxmlformats.org/officeDocument/2006/relationships/image"/><Relationship Id="rId23" Target="../media/image28.png" Type="http://schemas.openxmlformats.org/officeDocument/2006/relationships/image"/><Relationship Id="rId24" Target="../media/image29.svg" Type="http://schemas.openxmlformats.org/officeDocument/2006/relationships/image"/><Relationship Id="rId25" Target="../media/image51.png" Type="http://schemas.openxmlformats.org/officeDocument/2006/relationships/image"/><Relationship Id="rId26" Target="../media/image52.png" Type="http://schemas.openxmlformats.org/officeDocument/2006/relationships/image"/><Relationship Id="rId27" Target="../media/image53.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svg" Type="http://schemas.openxmlformats.org/officeDocument/2006/relationships/image"/><Relationship Id="rId11" Target="../media/image62.png" Type="http://schemas.openxmlformats.org/officeDocument/2006/relationships/image"/><Relationship Id="rId12" Target="../media/image63.svg" Type="http://schemas.openxmlformats.org/officeDocument/2006/relationships/image"/><Relationship Id="rId13" Target="../media/image64.png" Type="http://schemas.openxmlformats.org/officeDocument/2006/relationships/image"/><Relationship Id="rId14" Target="../media/image65.svg" Type="http://schemas.openxmlformats.org/officeDocument/2006/relationships/image"/><Relationship Id="rId2" Target="../media/image1.png" Type="http://schemas.openxmlformats.org/officeDocument/2006/relationships/image"/><Relationship Id="rId3" Target="../media/image54.png" Type="http://schemas.openxmlformats.org/officeDocument/2006/relationships/image"/><Relationship Id="rId4" Target="../media/image55.sv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 Id="rId7" Target="../media/image58.png" Type="http://schemas.openxmlformats.org/officeDocument/2006/relationships/image"/><Relationship Id="rId8" Target="../media/image59.svg" Type="http://schemas.openxmlformats.org/officeDocument/2006/relationships/image"/><Relationship Id="rId9" Target="../media/image6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6.png" Type="http://schemas.openxmlformats.org/officeDocument/2006/relationships/image"/><Relationship Id="rId4" Target="../media/image6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9.jpeg" Type="http://schemas.openxmlformats.org/officeDocument/2006/relationships/image"/><Relationship Id="rId4" Target="../media/image70.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0.png" Type="http://schemas.openxmlformats.org/officeDocument/2006/relationships/image"/><Relationship Id="rId16" Target="../media/image21.svg" Type="http://schemas.openxmlformats.org/officeDocument/2006/relationships/image"/><Relationship Id="rId17" Target="../media/image22.png" Type="http://schemas.openxmlformats.org/officeDocument/2006/relationships/image"/><Relationship Id="rId18" Target="../media/image23.svg" Type="http://schemas.openxmlformats.org/officeDocument/2006/relationships/image"/><Relationship Id="rId19" Target="../media/image24.png" Type="http://schemas.openxmlformats.org/officeDocument/2006/relationships/image"/><Relationship Id="rId2" Target="../media/image1.png" Type="http://schemas.openxmlformats.org/officeDocument/2006/relationships/image"/><Relationship Id="rId20" Target="../media/image25.svg" Type="http://schemas.openxmlformats.org/officeDocument/2006/relationships/image"/><Relationship Id="rId21" Target="../media/image26.png" Type="http://schemas.openxmlformats.org/officeDocument/2006/relationships/image"/><Relationship Id="rId22" Target="../media/image27.svg" Type="http://schemas.openxmlformats.org/officeDocument/2006/relationships/image"/><Relationship Id="rId23" Target="../media/image28.png" Type="http://schemas.openxmlformats.org/officeDocument/2006/relationships/image"/><Relationship Id="rId24"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0.png" Type="http://schemas.openxmlformats.org/officeDocument/2006/relationships/image"/><Relationship Id="rId16" Target="../media/image21.svg" Type="http://schemas.openxmlformats.org/officeDocument/2006/relationships/image"/><Relationship Id="rId17" Target="../media/image22.png" Type="http://schemas.openxmlformats.org/officeDocument/2006/relationships/image"/><Relationship Id="rId18" Target="../media/image23.svg" Type="http://schemas.openxmlformats.org/officeDocument/2006/relationships/image"/><Relationship Id="rId19" Target="../media/image24.png" Type="http://schemas.openxmlformats.org/officeDocument/2006/relationships/image"/><Relationship Id="rId2" Target="../media/image1.png" Type="http://schemas.openxmlformats.org/officeDocument/2006/relationships/image"/><Relationship Id="rId20" Target="../media/image25.svg" Type="http://schemas.openxmlformats.org/officeDocument/2006/relationships/image"/><Relationship Id="rId21" Target="../media/image26.png" Type="http://schemas.openxmlformats.org/officeDocument/2006/relationships/image"/><Relationship Id="rId22" Target="../media/image27.svg" Type="http://schemas.openxmlformats.org/officeDocument/2006/relationships/image"/><Relationship Id="rId23" Target="../media/image28.png" Type="http://schemas.openxmlformats.org/officeDocument/2006/relationships/image"/><Relationship Id="rId24"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0.png" Type="http://schemas.openxmlformats.org/officeDocument/2006/relationships/image"/><Relationship Id="rId16" Target="../media/image21.svg" Type="http://schemas.openxmlformats.org/officeDocument/2006/relationships/image"/><Relationship Id="rId17" Target="../media/image22.png" Type="http://schemas.openxmlformats.org/officeDocument/2006/relationships/image"/><Relationship Id="rId18" Target="../media/image23.svg" Type="http://schemas.openxmlformats.org/officeDocument/2006/relationships/image"/><Relationship Id="rId19" Target="../media/image24.png" Type="http://schemas.openxmlformats.org/officeDocument/2006/relationships/image"/><Relationship Id="rId2" Target="../media/image1.png" Type="http://schemas.openxmlformats.org/officeDocument/2006/relationships/image"/><Relationship Id="rId20" Target="../media/image25.svg" Type="http://schemas.openxmlformats.org/officeDocument/2006/relationships/image"/><Relationship Id="rId21" Target="../media/image26.png" Type="http://schemas.openxmlformats.org/officeDocument/2006/relationships/image"/><Relationship Id="rId22" Target="../media/image27.svg" Type="http://schemas.openxmlformats.org/officeDocument/2006/relationships/image"/><Relationship Id="rId23" Target="../media/image28.png" Type="http://schemas.openxmlformats.org/officeDocument/2006/relationships/image"/><Relationship Id="rId24" Target="../media/image29.svg" Type="http://schemas.openxmlformats.org/officeDocument/2006/relationships/image"/><Relationship Id="rId25" Target="../media/image7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0.png" Type="http://schemas.openxmlformats.org/officeDocument/2006/relationships/image"/><Relationship Id="rId16" Target="../media/image21.svg" Type="http://schemas.openxmlformats.org/officeDocument/2006/relationships/image"/><Relationship Id="rId17" Target="../media/image22.png" Type="http://schemas.openxmlformats.org/officeDocument/2006/relationships/image"/><Relationship Id="rId18" Target="../media/image23.svg" Type="http://schemas.openxmlformats.org/officeDocument/2006/relationships/image"/><Relationship Id="rId19" Target="../media/image24.png" Type="http://schemas.openxmlformats.org/officeDocument/2006/relationships/image"/><Relationship Id="rId2" Target="../media/image1.png" Type="http://schemas.openxmlformats.org/officeDocument/2006/relationships/image"/><Relationship Id="rId20" Target="../media/image25.svg" Type="http://schemas.openxmlformats.org/officeDocument/2006/relationships/image"/><Relationship Id="rId21" Target="../media/image26.png" Type="http://schemas.openxmlformats.org/officeDocument/2006/relationships/image"/><Relationship Id="rId22" Target="../media/image27.svg" Type="http://schemas.openxmlformats.org/officeDocument/2006/relationships/image"/><Relationship Id="rId23" Target="../media/image28.png" Type="http://schemas.openxmlformats.org/officeDocument/2006/relationships/image"/><Relationship Id="rId24" Target="../media/image29.svg" Type="http://schemas.openxmlformats.org/officeDocument/2006/relationships/image"/><Relationship Id="rId25" Target="../media/image72.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0.png" Type="http://schemas.openxmlformats.org/officeDocument/2006/relationships/image"/><Relationship Id="rId16" Target="../media/image21.svg" Type="http://schemas.openxmlformats.org/officeDocument/2006/relationships/image"/><Relationship Id="rId17" Target="../media/image22.png" Type="http://schemas.openxmlformats.org/officeDocument/2006/relationships/image"/><Relationship Id="rId18" Target="../media/image23.svg" Type="http://schemas.openxmlformats.org/officeDocument/2006/relationships/image"/><Relationship Id="rId19" Target="../media/image24.png" Type="http://schemas.openxmlformats.org/officeDocument/2006/relationships/image"/><Relationship Id="rId2" Target="../media/image1.png" Type="http://schemas.openxmlformats.org/officeDocument/2006/relationships/image"/><Relationship Id="rId20" Target="../media/image25.svg" Type="http://schemas.openxmlformats.org/officeDocument/2006/relationships/image"/><Relationship Id="rId21" Target="../media/image26.png" Type="http://schemas.openxmlformats.org/officeDocument/2006/relationships/image"/><Relationship Id="rId22" Target="../media/image27.svg" Type="http://schemas.openxmlformats.org/officeDocument/2006/relationships/image"/><Relationship Id="rId23" Target="../media/image28.png" Type="http://schemas.openxmlformats.org/officeDocument/2006/relationships/image"/><Relationship Id="rId24" Target="../media/image29.svg" Type="http://schemas.openxmlformats.org/officeDocument/2006/relationships/image"/><Relationship Id="rId25" Target="../media/image73.png" Type="http://schemas.openxmlformats.org/officeDocument/2006/relationships/image"/><Relationship Id="rId26" Target="../media/image7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0.png" Type="http://schemas.openxmlformats.org/officeDocument/2006/relationships/image"/><Relationship Id="rId16" Target="../media/image21.svg" Type="http://schemas.openxmlformats.org/officeDocument/2006/relationships/image"/><Relationship Id="rId17" Target="../media/image22.png" Type="http://schemas.openxmlformats.org/officeDocument/2006/relationships/image"/><Relationship Id="rId18" Target="../media/image23.svg" Type="http://schemas.openxmlformats.org/officeDocument/2006/relationships/image"/><Relationship Id="rId19" Target="../media/image24.png" Type="http://schemas.openxmlformats.org/officeDocument/2006/relationships/image"/><Relationship Id="rId2" Target="../media/image1.png" Type="http://schemas.openxmlformats.org/officeDocument/2006/relationships/image"/><Relationship Id="rId20" Target="../media/image25.svg" Type="http://schemas.openxmlformats.org/officeDocument/2006/relationships/image"/><Relationship Id="rId21" Target="../media/image26.png" Type="http://schemas.openxmlformats.org/officeDocument/2006/relationships/image"/><Relationship Id="rId22" Target="../media/image27.svg" Type="http://schemas.openxmlformats.org/officeDocument/2006/relationships/image"/><Relationship Id="rId23" Target="../media/image28.png" Type="http://schemas.openxmlformats.org/officeDocument/2006/relationships/image"/><Relationship Id="rId24"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0.png" Type="http://schemas.openxmlformats.org/officeDocument/2006/relationships/image"/><Relationship Id="rId16" Target="../media/image21.svg" Type="http://schemas.openxmlformats.org/officeDocument/2006/relationships/image"/><Relationship Id="rId17" Target="../media/image22.png" Type="http://schemas.openxmlformats.org/officeDocument/2006/relationships/image"/><Relationship Id="rId18" Target="../media/image23.svg" Type="http://schemas.openxmlformats.org/officeDocument/2006/relationships/image"/><Relationship Id="rId19" Target="../media/image24.png" Type="http://schemas.openxmlformats.org/officeDocument/2006/relationships/image"/><Relationship Id="rId2" Target="../media/image1.png" Type="http://schemas.openxmlformats.org/officeDocument/2006/relationships/image"/><Relationship Id="rId20" Target="../media/image25.svg" Type="http://schemas.openxmlformats.org/officeDocument/2006/relationships/image"/><Relationship Id="rId21" Target="../media/image26.png" Type="http://schemas.openxmlformats.org/officeDocument/2006/relationships/image"/><Relationship Id="rId22" Target="../media/image27.svg" Type="http://schemas.openxmlformats.org/officeDocument/2006/relationships/image"/><Relationship Id="rId23" Target="../media/image28.png" Type="http://schemas.openxmlformats.org/officeDocument/2006/relationships/image"/><Relationship Id="rId24" Target="../media/image29.svg" Type="http://schemas.openxmlformats.org/officeDocument/2006/relationships/image"/><Relationship Id="rId25" Target="../media/image7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0.png" Type="http://schemas.openxmlformats.org/officeDocument/2006/relationships/image"/><Relationship Id="rId16" Target="../media/image21.svg" Type="http://schemas.openxmlformats.org/officeDocument/2006/relationships/image"/><Relationship Id="rId17" Target="../media/image22.png" Type="http://schemas.openxmlformats.org/officeDocument/2006/relationships/image"/><Relationship Id="rId18" Target="../media/image23.svg" Type="http://schemas.openxmlformats.org/officeDocument/2006/relationships/image"/><Relationship Id="rId19" Target="../media/image24.png" Type="http://schemas.openxmlformats.org/officeDocument/2006/relationships/image"/><Relationship Id="rId2" Target="../media/image1.png" Type="http://schemas.openxmlformats.org/officeDocument/2006/relationships/image"/><Relationship Id="rId20" Target="../media/image25.svg" Type="http://schemas.openxmlformats.org/officeDocument/2006/relationships/image"/><Relationship Id="rId21" Target="../media/image26.png" Type="http://schemas.openxmlformats.org/officeDocument/2006/relationships/image"/><Relationship Id="rId22" Target="../media/image27.svg" Type="http://schemas.openxmlformats.org/officeDocument/2006/relationships/image"/><Relationship Id="rId23" Target="../media/image28.png" Type="http://schemas.openxmlformats.org/officeDocument/2006/relationships/image"/><Relationship Id="rId24"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6.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7.jpeg" Type="http://schemas.openxmlformats.org/officeDocument/2006/relationships/image"/><Relationship Id="rId4" Target="../media/image78.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6.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79.jpe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6.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80.pn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6.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81.jpe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30.png" Type="http://schemas.openxmlformats.org/officeDocument/2006/relationships/image"/><Relationship Id="rId12" Target="../media/image31.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6.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6.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6.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82.pn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6.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6.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85.pn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6.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86.jpeg" Type="http://schemas.openxmlformats.org/officeDocument/2006/relationships/image"/><Relationship Id="rId12" Target="../media/image87.pn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6.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6.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12" Target="../media/image88.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89.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90.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91.jpe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6.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6.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92.jpeg" Type="http://schemas.openxmlformats.org/officeDocument/2006/relationships/image"/><Relationship Id="rId12" Target="../media/image93.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6.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6.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94.png" Type="http://schemas.openxmlformats.org/officeDocument/2006/relationships/image"/><Relationship Id="rId12" Target="../media/image95.jpe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6.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png" Type="http://schemas.openxmlformats.org/officeDocument/2006/relationships/image"/><Relationship Id="rId12" Target="../media/image38.png" Type="http://schemas.openxmlformats.org/officeDocument/2006/relationships/image"/><Relationship Id="rId13" Target="../media/image39.png" Type="http://schemas.openxmlformats.org/officeDocument/2006/relationships/image"/><Relationship Id="rId14" Target="../media/image40.png" Type="http://schemas.openxmlformats.org/officeDocument/2006/relationships/image"/><Relationship Id="rId15" Target="../media/image41.png" Type="http://schemas.openxmlformats.org/officeDocument/2006/relationships/image"/><Relationship Id="rId16" Target="../media/image42.png" Type="http://schemas.openxmlformats.org/officeDocument/2006/relationships/image"/><Relationship Id="rId17" Target="../media/image43.png" Type="http://schemas.openxmlformats.org/officeDocument/2006/relationships/image"/><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 Id="rId9" Target="../media/image3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0.png" Type="http://schemas.openxmlformats.org/officeDocument/2006/relationships/image"/><Relationship Id="rId16" Target="../media/image21.svg" Type="http://schemas.openxmlformats.org/officeDocument/2006/relationships/image"/><Relationship Id="rId17" Target="../media/image22.png" Type="http://schemas.openxmlformats.org/officeDocument/2006/relationships/image"/><Relationship Id="rId18" Target="../media/image23.svg" Type="http://schemas.openxmlformats.org/officeDocument/2006/relationships/image"/><Relationship Id="rId19" Target="../media/image24.png" Type="http://schemas.openxmlformats.org/officeDocument/2006/relationships/image"/><Relationship Id="rId2" Target="../media/image1.png" Type="http://schemas.openxmlformats.org/officeDocument/2006/relationships/image"/><Relationship Id="rId20" Target="../media/image25.svg" Type="http://schemas.openxmlformats.org/officeDocument/2006/relationships/image"/><Relationship Id="rId21" Target="../media/image26.png" Type="http://schemas.openxmlformats.org/officeDocument/2006/relationships/image"/><Relationship Id="rId22" Target="../media/image27.svg" Type="http://schemas.openxmlformats.org/officeDocument/2006/relationships/image"/><Relationship Id="rId23" Target="../media/image28.png" Type="http://schemas.openxmlformats.org/officeDocument/2006/relationships/image"/><Relationship Id="rId24"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0.png" Type="http://schemas.openxmlformats.org/officeDocument/2006/relationships/image"/><Relationship Id="rId16" Target="../media/image21.svg" Type="http://schemas.openxmlformats.org/officeDocument/2006/relationships/image"/><Relationship Id="rId17" Target="../media/image22.png" Type="http://schemas.openxmlformats.org/officeDocument/2006/relationships/image"/><Relationship Id="rId18" Target="../media/image23.svg" Type="http://schemas.openxmlformats.org/officeDocument/2006/relationships/image"/><Relationship Id="rId19" Target="../media/image24.png" Type="http://schemas.openxmlformats.org/officeDocument/2006/relationships/image"/><Relationship Id="rId2" Target="../media/image1.png" Type="http://schemas.openxmlformats.org/officeDocument/2006/relationships/image"/><Relationship Id="rId20" Target="../media/image25.svg" Type="http://schemas.openxmlformats.org/officeDocument/2006/relationships/image"/><Relationship Id="rId21" Target="../media/image26.png" Type="http://schemas.openxmlformats.org/officeDocument/2006/relationships/image"/><Relationship Id="rId22" Target="../media/image27.svg" Type="http://schemas.openxmlformats.org/officeDocument/2006/relationships/image"/><Relationship Id="rId23" Target="../media/image28.png" Type="http://schemas.openxmlformats.org/officeDocument/2006/relationships/image"/><Relationship Id="rId24"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3688802" y="3136543"/>
            <a:ext cx="10910396" cy="3200970"/>
          </a:xfrm>
          <a:prstGeom prst="rect">
            <a:avLst/>
          </a:prstGeom>
        </p:spPr>
        <p:txBody>
          <a:bodyPr anchor="t" rtlCol="false" tIns="0" lIns="0" bIns="0" rIns="0">
            <a:spAutoFit/>
          </a:bodyPr>
          <a:lstStyle/>
          <a:p>
            <a:pPr algn="ctr">
              <a:lnSpc>
                <a:spcPts val="12218"/>
              </a:lnSpc>
            </a:pPr>
            <a:r>
              <a:rPr lang="en-US" sz="12998">
                <a:solidFill>
                  <a:srgbClr val="000000"/>
                </a:solidFill>
                <a:latin typeface="DM Sans Bold"/>
                <a:ea typeface="DM Sans Bold"/>
                <a:cs typeface="DM Sans Bold"/>
                <a:sym typeface="DM Sans Bold"/>
              </a:rPr>
              <a:t>Project presentation</a:t>
            </a:r>
          </a:p>
        </p:txBody>
      </p:sp>
      <p:sp>
        <p:nvSpPr>
          <p:cNvPr name="TextBox 18" id="18"/>
          <p:cNvSpPr txBox="true"/>
          <p:nvPr/>
        </p:nvSpPr>
        <p:spPr>
          <a:xfrm rot="0">
            <a:off x="4914102" y="6624033"/>
            <a:ext cx="8459795" cy="578026"/>
          </a:xfrm>
          <a:prstGeom prst="rect">
            <a:avLst/>
          </a:prstGeom>
        </p:spPr>
        <p:txBody>
          <a:bodyPr anchor="t" rtlCol="false" tIns="0" lIns="0" bIns="0" rIns="0">
            <a:spAutoFit/>
          </a:bodyPr>
          <a:lstStyle/>
          <a:p>
            <a:pPr algn="ctr">
              <a:lnSpc>
                <a:spcPts val="4381"/>
              </a:lnSpc>
            </a:pPr>
            <a:r>
              <a:rPr lang="en-US" sz="4381" spc="-87">
                <a:solidFill>
                  <a:srgbClr val="000000"/>
                </a:solidFill>
                <a:latin typeface="DM Sans Bold"/>
                <a:ea typeface="DM Sans Bold"/>
                <a:cs typeface="DM Sans Bold"/>
                <a:sym typeface="DM Sans Bold"/>
              </a:rPr>
              <a:t>Team - 5</a:t>
            </a:r>
          </a:p>
        </p:txBody>
      </p:sp>
      <p:sp>
        <p:nvSpPr>
          <p:cNvPr name="Freeform 19" id="19"/>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7101778" y="7761973"/>
            <a:ext cx="3977521" cy="555244"/>
          </a:xfrm>
          <a:prstGeom prst="rect">
            <a:avLst/>
          </a:prstGeom>
        </p:spPr>
        <p:txBody>
          <a:bodyPr anchor="t" rtlCol="false" tIns="0" lIns="0" bIns="0" rIns="0">
            <a:spAutoFit/>
          </a:bodyPr>
          <a:lstStyle/>
          <a:p>
            <a:pPr algn="ctr">
              <a:lnSpc>
                <a:spcPts val="4222"/>
              </a:lnSpc>
              <a:spcBef>
                <a:spcPct val="0"/>
              </a:spcBef>
            </a:pPr>
            <a:r>
              <a:rPr lang="en-US" sz="4099">
                <a:solidFill>
                  <a:srgbClr val="000000"/>
                </a:solidFill>
                <a:latin typeface="Canva Sans"/>
                <a:ea typeface="Canva Sans"/>
                <a:cs typeface="Canva Sans"/>
                <a:sym typeface="Canva Sans"/>
              </a:rPr>
              <a:t>TEAM STRANGE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descr="rainbow drawing doodle vector"/>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Black Swirl Scribble"/>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descr="Modern Scribble Circle"/>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descr="Abstract Scribble Pattern"/>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descr="Modern Scribble Line"/>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descr="Abstract watercolor scribble element"/>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descr="Dopamine Brights Crayon Scribbles Vibrant Squiggle"/>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descr="Yellow Scribble Lines"/>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descr="Soft Scribble Heart"/>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descr="Soft Scribble Heart"/>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descr="Soft Scribble Heart"/>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AutoShape 14" id="14"/>
          <p:cNvSpPr/>
          <p:nvPr/>
        </p:nvSpPr>
        <p:spPr>
          <a:xfrm>
            <a:off x="-377129" y="5823596"/>
            <a:ext cx="20061513" cy="0"/>
          </a:xfrm>
          <a:prstGeom prst="line">
            <a:avLst/>
          </a:prstGeom>
          <a:ln cap="flat" w="28575">
            <a:solidFill>
              <a:srgbClr val="FFFFFF"/>
            </a:solidFill>
            <a:prstDash val="solid"/>
            <a:headEnd type="none" len="sm" w="sm"/>
            <a:tailEnd type="none" len="sm" w="sm"/>
          </a:ln>
        </p:spPr>
      </p:sp>
      <p:grpSp>
        <p:nvGrpSpPr>
          <p:cNvPr name="Group 15" id="15"/>
          <p:cNvGrpSpPr/>
          <p:nvPr/>
        </p:nvGrpSpPr>
        <p:grpSpPr>
          <a:xfrm rot="0">
            <a:off x="5930165" y="4823914"/>
            <a:ext cx="502056" cy="50205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17" id="17"/>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8" id="18"/>
          <p:cNvGrpSpPr/>
          <p:nvPr/>
        </p:nvGrpSpPr>
        <p:grpSpPr>
          <a:xfrm rot="0">
            <a:off x="2227066" y="4823914"/>
            <a:ext cx="502056" cy="50205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p:spPr>
        </p:sp>
        <p:sp>
          <p:nvSpPr>
            <p:cNvPr name="TextBox 20" id="20"/>
            <p:cNvSpPr txBox="true"/>
            <p:nvPr/>
          </p:nvSpPr>
          <p:spPr>
            <a:xfrm>
              <a:off x="190500" y="228600"/>
              <a:ext cx="431800" cy="393700"/>
            </a:xfrm>
            <a:prstGeom prst="rect">
              <a:avLst/>
            </a:prstGeom>
          </p:spPr>
          <p:txBody>
            <a:bodyPr anchor="ctr" rtlCol="false" tIns="50800" lIns="50800" bIns="50800" rIns="50800"/>
            <a:lstStyle/>
            <a:p>
              <a:pPr algn="ctr">
                <a:lnSpc>
                  <a:spcPts val="2266"/>
                </a:lnSpc>
              </a:pPr>
            </a:p>
          </p:txBody>
        </p:sp>
      </p:grpSp>
      <p:grpSp>
        <p:nvGrpSpPr>
          <p:cNvPr name="Group 21" id="21"/>
          <p:cNvGrpSpPr/>
          <p:nvPr/>
        </p:nvGrpSpPr>
        <p:grpSpPr>
          <a:xfrm rot="0">
            <a:off x="9653627" y="4823914"/>
            <a:ext cx="502056" cy="50205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23" id="23"/>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24" id="24"/>
          <p:cNvGrpSpPr/>
          <p:nvPr/>
        </p:nvGrpSpPr>
        <p:grpSpPr>
          <a:xfrm rot="0">
            <a:off x="13396139" y="4823914"/>
            <a:ext cx="502056" cy="502056"/>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26" id="26"/>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Freeform 27" id="27"/>
          <p:cNvSpPr/>
          <p:nvPr/>
        </p:nvSpPr>
        <p:spPr>
          <a:xfrm flipH="false" flipV="false" rot="0">
            <a:off x="860859" y="2262342"/>
            <a:ext cx="10640669" cy="5694277"/>
          </a:xfrm>
          <a:custGeom>
            <a:avLst/>
            <a:gdLst/>
            <a:ahLst/>
            <a:cxnLst/>
            <a:rect r="r" b="b" t="t" l="l"/>
            <a:pathLst>
              <a:path h="5694277" w="10640669">
                <a:moveTo>
                  <a:pt x="0" y="0"/>
                </a:moveTo>
                <a:lnTo>
                  <a:pt x="10640669" y="0"/>
                </a:lnTo>
                <a:lnTo>
                  <a:pt x="10640669" y="5694277"/>
                </a:lnTo>
                <a:lnTo>
                  <a:pt x="0" y="5694277"/>
                </a:lnTo>
                <a:lnTo>
                  <a:pt x="0" y="0"/>
                </a:lnTo>
                <a:close/>
              </a:path>
            </a:pathLst>
          </a:custGeom>
          <a:blipFill>
            <a:blip r:embed="rId25"/>
            <a:stretch>
              <a:fillRect l="0" t="-2977" r="0" b="-37171"/>
            </a:stretch>
          </a:blipFill>
        </p:spPr>
      </p:sp>
      <p:sp>
        <p:nvSpPr>
          <p:cNvPr name="Freeform 28" id="28"/>
          <p:cNvSpPr/>
          <p:nvPr/>
        </p:nvSpPr>
        <p:spPr>
          <a:xfrm flipH="false" flipV="false" rot="0">
            <a:off x="11001384" y="3914377"/>
            <a:ext cx="7130478" cy="3706756"/>
          </a:xfrm>
          <a:custGeom>
            <a:avLst/>
            <a:gdLst/>
            <a:ahLst/>
            <a:cxnLst/>
            <a:rect r="r" b="b" t="t" l="l"/>
            <a:pathLst>
              <a:path h="3706756" w="7130478">
                <a:moveTo>
                  <a:pt x="0" y="0"/>
                </a:moveTo>
                <a:lnTo>
                  <a:pt x="7130478" y="0"/>
                </a:lnTo>
                <a:lnTo>
                  <a:pt x="7130478" y="3706756"/>
                </a:lnTo>
                <a:lnTo>
                  <a:pt x="0" y="3706756"/>
                </a:lnTo>
                <a:lnTo>
                  <a:pt x="0" y="0"/>
                </a:lnTo>
                <a:close/>
              </a:path>
            </a:pathLst>
          </a:custGeom>
          <a:blipFill>
            <a:blip r:embed="rId26"/>
            <a:stretch>
              <a:fillRect l="-12572" t="-35060" r="-9492" b="-41046"/>
            </a:stretch>
          </a:blipFill>
        </p:spPr>
      </p:sp>
      <p:sp>
        <p:nvSpPr>
          <p:cNvPr name="TextBox 29" id="29"/>
          <p:cNvSpPr txBox="true"/>
          <p:nvPr/>
        </p:nvSpPr>
        <p:spPr>
          <a:xfrm rot="0">
            <a:off x="4550236" y="1338702"/>
            <a:ext cx="9249332" cy="1076040"/>
          </a:xfrm>
          <a:prstGeom prst="rect">
            <a:avLst/>
          </a:prstGeom>
        </p:spPr>
        <p:txBody>
          <a:bodyPr anchor="t" rtlCol="false" tIns="0" lIns="0" bIns="0" rIns="0">
            <a:spAutoFit/>
          </a:bodyPr>
          <a:lstStyle/>
          <a:p>
            <a:pPr algn="ctr" marL="0" indent="0" lvl="1">
              <a:lnSpc>
                <a:spcPts val="8083"/>
              </a:lnSpc>
              <a:spcBef>
                <a:spcPct val="0"/>
              </a:spcBef>
            </a:pPr>
            <a:r>
              <a:rPr lang="en-US" sz="8333">
                <a:solidFill>
                  <a:srgbClr val="000000"/>
                </a:solidFill>
                <a:latin typeface="Canva Sans Bold"/>
                <a:ea typeface="Canva Sans Bold"/>
                <a:cs typeface="Canva Sans Bold"/>
                <a:sym typeface="Canva Sans Bold"/>
              </a:rPr>
              <a:t>Example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descr="rainbow drawing doodle vector"/>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Black Swirl Scribble"/>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descr="Modern Scribble Circle"/>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descr="Abstract Scribble Pattern"/>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descr="Modern Scribble Line"/>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descr="Abstract watercolor scribble element"/>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descr="Dopamine Brights Crayon Scribbles Vibrant Squiggle"/>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descr="Yellow Scribble Lines"/>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descr="Soft Scribble Heart"/>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descr="Soft Scribble Heart"/>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descr="Soft Scribble Heart"/>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AutoShape 14" id="14"/>
          <p:cNvSpPr/>
          <p:nvPr/>
        </p:nvSpPr>
        <p:spPr>
          <a:xfrm>
            <a:off x="-377129" y="5823596"/>
            <a:ext cx="20061513" cy="0"/>
          </a:xfrm>
          <a:prstGeom prst="line">
            <a:avLst/>
          </a:prstGeom>
          <a:ln cap="flat" w="28575">
            <a:solidFill>
              <a:srgbClr val="FFFFFF"/>
            </a:solidFill>
            <a:prstDash val="solid"/>
            <a:headEnd type="none" len="sm" w="sm"/>
            <a:tailEnd type="none" len="sm" w="sm"/>
          </a:ln>
        </p:spPr>
      </p:sp>
      <p:grpSp>
        <p:nvGrpSpPr>
          <p:cNvPr name="Group 15" id="15"/>
          <p:cNvGrpSpPr/>
          <p:nvPr/>
        </p:nvGrpSpPr>
        <p:grpSpPr>
          <a:xfrm rot="0">
            <a:off x="5930165" y="4823914"/>
            <a:ext cx="502056" cy="50205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17" id="17"/>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8" id="18"/>
          <p:cNvGrpSpPr/>
          <p:nvPr/>
        </p:nvGrpSpPr>
        <p:grpSpPr>
          <a:xfrm rot="0">
            <a:off x="2227066" y="4823914"/>
            <a:ext cx="502056" cy="50205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p:spPr>
        </p:sp>
        <p:sp>
          <p:nvSpPr>
            <p:cNvPr name="TextBox 20" id="20"/>
            <p:cNvSpPr txBox="true"/>
            <p:nvPr/>
          </p:nvSpPr>
          <p:spPr>
            <a:xfrm>
              <a:off x="190500" y="228600"/>
              <a:ext cx="431800" cy="393700"/>
            </a:xfrm>
            <a:prstGeom prst="rect">
              <a:avLst/>
            </a:prstGeom>
          </p:spPr>
          <p:txBody>
            <a:bodyPr anchor="ctr" rtlCol="false" tIns="50800" lIns="50800" bIns="50800" rIns="50800"/>
            <a:lstStyle/>
            <a:p>
              <a:pPr algn="ctr">
                <a:lnSpc>
                  <a:spcPts val="2266"/>
                </a:lnSpc>
              </a:pPr>
            </a:p>
          </p:txBody>
        </p:sp>
      </p:grpSp>
      <p:grpSp>
        <p:nvGrpSpPr>
          <p:cNvPr name="Group 21" id="21"/>
          <p:cNvGrpSpPr/>
          <p:nvPr/>
        </p:nvGrpSpPr>
        <p:grpSpPr>
          <a:xfrm rot="0">
            <a:off x="9653627" y="4823914"/>
            <a:ext cx="502056" cy="50205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23" id="23"/>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24" id="24"/>
          <p:cNvGrpSpPr/>
          <p:nvPr/>
        </p:nvGrpSpPr>
        <p:grpSpPr>
          <a:xfrm rot="0">
            <a:off x="13396139" y="4823914"/>
            <a:ext cx="502056" cy="502056"/>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26" id="26"/>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27" id="27"/>
          <p:cNvSpPr txBox="true"/>
          <p:nvPr/>
        </p:nvSpPr>
        <p:spPr>
          <a:xfrm rot="0">
            <a:off x="3042207" y="1219200"/>
            <a:ext cx="12551905" cy="1076040"/>
          </a:xfrm>
          <a:prstGeom prst="rect">
            <a:avLst/>
          </a:prstGeom>
        </p:spPr>
        <p:txBody>
          <a:bodyPr anchor="t" rtlCol="false" tIns="0" lIns="0" bIns="0" rIns="0">
            <a:spAutoFit/>
          </a:bodyPr>
          <a:lstStyle/>
          <a:p>
            <a:pPr algn="ctr" marL="0" indent="0" lvl="1">
              <a:lnSpc>
                <a:spcPts val="8083"/>
              </a:lnSpc>
              <a:spcBef>
                <a:spcPct val="0"/>
              </a:spcBef>
            </a:pPr>
            <a:r>
              <a:rPr lang="en-US" sz="8333">
                <a:solidFill>
                  <a:srgbClr val="000000"/>
                </a:solidFill>
                <a:latin typeface="Canva Sans Bold"/>
                <a:ea typeface="Canva Sans Bold"/>
                <a:cs typeface="Canva Sans Bold"/>
                <a:sym typeface="Canva Sans Bold"/>
              </a:rPr>
              <a:t>Canny Edge detection</a:t>
            </a:r>
          </a:p>
        </p:txBody>
      </p:sp>
      <p:sp>
        <p:nvSpPr>
          <p:cNvPr name="TextBox 28" id="28"/>
          <p:cNvSpPr txBox="true"/>
          <p:nvPr/>
        </p:nvSpPr>
        <p:spPr>
          <a:xfrm rot="0">
            <a:off x="1028700" y="2677550"/>
            <a:ext cx="16216435" cy="6580750"/>
          </a:xfrm>
          <a:prstGeom prst="rect">
            <a:avLst/>
          </a:prstGeom>
        </p:spPr>
        <p:txBody>
          <a:bodyPr anchor="t" rtlCol="false" tIns="0" lIns="0" bIns="0" rIns="0">
            <a:spAutoFit/>
          </a:bodyPr>
          <a:lstStyle/>
          <a:p>
            <a:pPr algn="just">
              <a:lnSpc>
                <a:spcPts val="4781"/>
              </a:lnSpc>
            </a:pPr>
            <a:r>
              <a:rPr lang="en-US" sz="3415">
                <a:solidFill>
                  <a:srgbClr val="000000"/>
                </a:solidFill>
                <a:latin typeface="DM Sans"/>
                <a:ea typeface="DM Sans"/>
                <a:cs typeface="DM Sans"/>
                <a:sym typeface="DM Sans"/>
              </a:rPr>
              <a:t>The Canny edge detector is a multi-stage algorithm that accurately identifies edges in images while suppressing noise.The main steps involved are :</a:t>
            </a:r>
          </a:p>
          <a:p>
            <a:pPr algn="just" marL="737372" indent="-368686" lvl="1">
              <a:lnSpc>
                <a:spcPts val="4781"/>
              </a:lnSpc>
              <a:buAutoNum type="arabicPeriod" startAt="1"/>
            </a:pPr>
            <a:r>
              <a:rPr lang="en-US" sz="3415">
                <a:solidFill>
                  <a:srgbClr val="000000"/>
                </a:solidFill>
                <a:latin typeface="DM Sans"/>
                <a:ea typeface="DM Sans"/>
                <a:cs typeface="DM Sans"/>
                <a:sym typeface="DM Sans"/>
              </a:rPr>
              <a:t>Smoothing - By applying gaussian blur we can  reduce noise and unwanted details in the image.</a:t>
            </a:r>
          </a:p>
          <a:p>
            <a:pPr algn="just" marL="737372" indent="-368686" lvl="1">
              <a:lnSpc>
                <a:spcPts val="4781"/>
              </a:lnSpc>
              <a:buAutoNum type="arabicPeriod" startAt="1"/>
            </a:pPr>
            <a:r>
              <a:rPr lang="en-US" sz="3415">
                <a:solidFill>
                  <a:srgbClr val="000000"/>
                </a:solidFill>
                <a:latin typeface="DM Sans"/>
                <a:ea typeface="DM Sans"/>
                <a:cs typeface="DM Sans"/>
                <a:sym typeface="DM Sans"/>
              </a:rPr>
              <a:t>Gradient Calculation - same as it is done for sobel opeartor.</a:t>
            </a:r>
          </a:p>
          <a:p>
            <a:pPr algn="just" marL="737372" indent="-368686" lvl="1">
              <a:lnSpc>
                <a:spcPts val="4781"/>
              </a:lnSpc>
              <a:buAutoNum type="arabicPeriod" startAt="1"/>
            </a:pPr>
            <a:r>
              <a:rPr lang="en-US" sz="3415">
                <a:solidFill>
                  <a:srgbClr val="000000"/>
                </a:solidFill>
                <a:latin typeface="DM Sans"/>
                <a:ea typeface="DM Sans"/>
                <a:cs typeface="DM Sans"/>
                <a:sym typeface="DM Sans"/>
              </a:rPr>
              <a:t>Double thresholding - to classify pixels into three categories: strong edges, weak edges, and non-edges.</a:t>
            </a:r>
          </a:p>
          <a:p>
            <a:pPr algn="just" marL="737372" indent="-368686" lvl="1">
              <a:lnSpc>
                <a:spcPts val="4781"/>
              </a:lnSpc>
              <a:buAutoNum type="arabicPeriod" startAt="1"/>
            </a:pPr>
            <a:r>
              <a:rPr lang="en-US" sz="3415">
                <a:solidFill>
                  <a:srgbClr val="000000"/>
                </a:solidFill>
                <a:latin typeface="DM Sans"/>
                <a:ea typeface="DM Sans"/>
                <a:cs typeface="DM Sans"/>
                <a:sym typeface="DM Sans"/>
              </a:rPr>
              <a:t>Edge tracking  - used to connect weak edges to strong edges which gives continuous and complete edges.</a:t>
            </a:r>
          </a:p>
          <a:p>
            <a:pPr algn="l">
              <a:lnSpc>
                <a:spcPts val="4781"/>
              </a:lnSpc>
            </a:pPr>
          </a:p>
          <a:p>
            <a:pPr algn="l">
              <a:lnSpc>
                <a:spcPts val="4781"/>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descr="rainbow drawing doodle vector"/>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Black Swirl Scribble"/>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descr="Modern Scribble Circle"/>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descr="Abstract Scribble Pattern"/>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descr="Modern Scribble Line"/>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descr="Abstract watercolor scribble element"/>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descr="Dopamine Brights Crayon Scribbles Vibrant Squiggle"/>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descr="Yellow Scribble Lines"/>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descr="Soft Scribble Heart"/>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descr="Soft Scribble Heart"/>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descr="Soft Scribble Heart"/>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AutoShape 14" id="14"/>
          <p:cNvSpPr/>
          <p:nvPr/>
        </p:nvSpPr>
        <p:spPr>
          <a:xfrm>
            <a:off x="-377129" y="5823596"/>
            <a:ext cx="20061513" cy="0"/>
          </a:xfrm>
          <a:prstGeom prst="line">
            <a:avLst/>
          </a:prstGeom>
          <a:ln cap="flat" w="28575">
            <a:solidFill>
              <a:srgbClr val="FFFFFF"/>
            </a:solidFill>
            <a:prstDash val="solid"/>
            <a:headEnd type="none" len="sm" w="sm"/>
            <a:tailEnd type="none" len="sm" w="sm"/>
          </a:ln>
        </p:spPr>
      </p:sp>
      <p:grpSp>
        <p:nvGrpSpPr>
          <p:cNvPr name="Group 15" id="15"/>
          <p:cNvGrpSpPr/>
          <p:nvPr/>
        </p:nvGrpSpPr>
        <p:grpSpPr>
          <a:xfrm rot="0">
            <a:off x="5930165" y="4823914"/>
            <a:ext cx="502056" cy="50205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17" id="17"/>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8" id="18"/>
          <p:cNvGrpSpPr/>
          <p:nvPr/>
        </p:nvGrpSpPr>
        <p:grpSpPr>
          <a:xfrm rot="0">
            <a:off x="2227066" y="4823914"/>
            <a:ext cx="502056" cy="50205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p:spPr>
        </p:sp>
        <p:sp>
          <p:nvSpPr>
            <p:cNvPr name="TextBox 20" id="20"/>
            <p:cNvSpPr txBox="true"/>
            <p:nvPr/>
          </p:nvSpPr>
          <p:spPr>
            <a:xfrm>
              <a:off x="190500" y="228600"/>
              <a:ext cx="431800" cy="393700"/>
            </a:xfrm>
            <a:prstGeom prst="rect">
              <a:avLst/>
            </a:prstGeom>
          </p:spPr>
          <p:txBody>
            <a:bodyPr anchor="ctr" rtlCol="false" tIns="50800" lIns="50800" bIns="50800" rIns="50800"/>
            <a:lstStyle/>
            <a:p>
              <a:pPr algn="ctr">
                <a:lnSpc>
                  <a:spcPts val="2266"/>
                </a:lnSpc>
              </a:pPr>
            </a:p>
          </p:txBody>
        </p:sp>
      </p:grpSp>
      <p:grpSp>
        <p:nvGrpSpPr>
          <p:cNvPr name="Group 21" id="21"/>
          <p:cNvGrpSpPr/>
          <p:nvPr/>
        </p:nvGrpSpPr>
        <p:grpSpPr>
          <a:xfrm rot="0">
            <a:off x="9653627" y="4823914"/>
            <a:ext cx="502056" cy="50205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23" id="23"/>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24" id="24"/>
          <p:cNvGrpSpPr/>
          <p:nvPr/>
        </p:nvGrpSpPr>
        <p:grpSpPr>
          <a:xfrm rot="0">
            <a:off x="13396139" y="4823914"/>
            <a:ext cx="502056" cy="502056"/>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26" id="26"/>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Freeform 27" id="27"/>
          <p:cNvSpPr/>
          <p:nvPr/>
        </p:nvSpPr>
        <p:spPr>
          <a:xfrm flipH="false" flipV="false" rot="0">
            <a:off x="9722765" y="3443558"/>
            <a:ext cx="7848804" cy="4633527"/>
          </a:xfrm>
          <a:custGeom>
            <a:avLst/>
            <a:gdLst/>
            <a:ahLst/>
            <a:cxnLst/>
            <a:rect r="r" b="b" t="t" l="l"/>
            <a:pathLst>
              <a:path h="4633527" w="7848804">
                <a:moveTo>
                  <a:pt x="0" y="0"/>
                </a:moveTo>
                <a:lnTo>
                  <a:pt x="7848804" y="0"/>
                </a:lnTo>
                <a:lnTo>
                  <a:pt x="7848804" y="4633526"/>
                </a:lnTo>
                <a:lnTo>
                  <a:pt x="0" y="4633526"/>
                </a:lnTo>
                <a:lnTo>
                  <a:pt x="0" y="0"/>
                </a:lnTo>
                <a:close/>
              </a:path>
            </a:pathLst>
          </a:custGeom>
          <a:blipFill>
            <a:blip r:embed="rId25"/>
            <a:stretch>
              <a:fillRect l="-18062" t="-4558" r="-14703" b="-5838"/>
            </a:stretch>
          </a:blipFill>
        </p:spPr>
      </p:sp>
      <p:sp>
        <p:nvSpPr>
          <p:cNvPr name="Freeform 28" id="28"/>
          <p:cNvSpPr/>
          <p:nvPr/>
        </p:nvSpPr>
        <p:spPr>
          <a:xfrm flipH="false" flipV="false" rot="0">
            <a:off x="722048" y="2855329"/>
            <a:ext cx="8871042" cy="5965109"/>
          </a:xfrm>
          <a:custGeom>
            <a:avLst/>
            <a:gdLst/>
            <a:ahLst/>
            <a:cxnLst/>
            <a:rect r="r" b="b" t="t" l="l"/>
            <a:pathLst>
              <a:path h="5965109" w="8871042">
                <a:moveTo>
                  <a:pt x="0" y="0"/>
                </a:moveTo>
                <a:lnTo>
                  <a:pt x="8871042" y="0"/>
                </a:lnTo>
                <a:lnTo>
                  <a:pt x="8871042" y="5965109"/>
                </a:lnTo>
                <a:lnTo>
                  <a:pt x="0" y="5965109"/>
                </a:lnTo>
                <a:lnTo>
                  <a:pt x="0" y="0"/>
                </a:lnTo>
                <a:close/>
              </a:path>
            </a:pathLst>
          </a:custGeom>
          <a:blipFill>
            <a:blip r:embed="rId26"/>
            <a:stretch>
              <a:fillRect l="-7996" t="-21529" r="-20091" b="-21335"/>
            </a:stretch>
          </a:blipFill>
        </p:spPr>
      </p:sp>
      <p:sp>
        <p:nvSpPr>
          <p:cNvPr name="TextBox 29" id="29"/>
          <p:cNvSpPr txBox="true"/>
          <p:nvPr/>
        </p:nvSpPr>
        <p:spPr>
          <a:xfrm rot="0">
            <a:off x="4397836" y="1186302"/>
            <a:ext cx="9249332" cy="1076040"/>
          </a:xfrm>
          <a:prstGeom prst="rect">
            <a:avLst/>
          </a:prstGeom>
        </p:spPr>
        <p:txBody>
          <a:bodyPr anchor="t" rtlCol="false" tIns="0" lIns="0" bIns="0" rIns="0">
            <a:spAutoFit/>
          </a:bodyPr>
          <a:lstStyle/>
          <a:p>
            <a:pPr algn="ctr" marL="0" indent="0" lvl="1">
              <a:lnSpc>
                <a:spcPts val="8083"/>
              </a:lnSpc>
              <a:spcBef>
                <a:spcPct val="0"/>
              </a:spcBef>
            </a:pPr>
            <a:r>
              <a:rPr lang="en-US" sz="8333">
                <a:solidFill>
                  <a:srgbClr val="000000"/>
                </a:solidFill>
                <a:latin typeface="Canva Sans Bold"/>
                <a:ea typeface="Canva Sans Bold"/>
                <a:cs typeface="Canva Sans Bold"/>
                <a:sym typeface="Canva Sans Bold"/>
              </a:rPr>
              <a:t>Example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775818" y="2497552"/>
            <a:ext cx="15089473" cy="4635385"/>
          </a:xfrm>
          <a:prstGeom prst="rect">
            <a:avLst/>
          </a:prstGeom>
        </p:spPr>
        <p:txBody>
          <a:bodyPr anchor="t" rtlCol="false" tIns="0" lIns="0" bIns="0" rIns="0">
            <a:spAutoFit/>
          </a:bodyPr>
          <a:lstStyle/>
          <a:p>
            <a:pPr algn="just">
              <a:lnSpc>
                <a:spcPts val="5291"/>
              </a:lnSpc>
            </a:pPr>
            <a:r>
              <a:rPr lang="en-US" sz="3779">
                <a:solidFill>
                  <a:srgbClr val="000000"/>
                </a:solidFill>
                <a:latin typeface="Canva Sans"/>
                <a:ea typeface="Canva Sans"/>
                <a:cs typeface="Canva Sans"/>
                <a:sym typeface="Canva Sans"/>
              </a:rPr>
              <a:t>Contouring refers to the process of outlining or delineating the boundaries of objects or regions in an image. In image processing or computer vision, contouring is often used to identify and represent the shapes of objects within an image. It can be done manually by experts or automatically using algorithms. It can be used for various purposes, such as object recognition, shape analysis, and image segmentation.</a:t>
            </a:r>
          </a:p>
        </p:txBody>
      </p:sp>
      <p:sp>
        <p:nvSpPr>
          <p:cNvPr name="TextBox 9" id="9"/>
          <p:cNvSpPr txBox="true"/>
          <p:nvPr/>
        </p:nvSpPr>
        <p:spPr>
          <a:xfrm rot="0">
            <a:off x="5914247" y="429418"/>
            <a:ext cx="4728369" cy="1566544"/>
          </a:xfrm>
          <a:prstGeom prst="rect">
            <a:avLst/>
          </a:prstGeom>
        </p:spPr>
        <p:txBody>
          <a:bodyPr anchor="t" rtlCol="false" tIns="0" lIns="0" bIns="0" rIns="0">
            <a:spAutoFit/>
          </a:bodyPr>
          <a:lstStyle/>
          <a:p>
            <a:pPr algn="ctr">
              <a:lnSpc>
                <a:spcPts val="12880"/>
              </a:lnSpc>
            </a:pPr>
            <a:r>
              <a:rPr lang="en-US" sz="9200" u="sng">
                <a:solidFill>
                  <a:srgbClr val="000000"/>
                </a:solidFill>
                <a:latin typeface="Canva Sans Bold"/>
                <a:ea typeface="Canva Sans Bold"/>
                <a:cs typeface="Canva Sans Bold"/>
                <a:sym typeface="Canva Sans Bold"/>
              </a:rPr>
              <a:t>Contour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3065599" y="2396482"/>
            <a:ext cx="10739802" cy="6399432"/>
          </a:xfrm>
          <a:custGeom>
            <a:avLst/>
            <a:gdLst/>
            <a:ahLst/>
            <a:cxnLst/>
            <a:rect r="r" b="b" t="t" l="l"/>
            <a:pathLst>
              <a:path h="6399432" w="10739802">
                <a:moveTo>
                  <a:pt x="0" y="0"/>
                </a:moveTo>
                <a:lnTo>
                  <a:pt x="10739801" y="0"/>
                </a:lnTo>
                <a:lnTo>
                  <a:pt x="10739801" y="6399432"/>
                </a:lnTo>
                <a:lnTo>
                  <a:pt x="0" y="6399432"/>
                </a:lnTo>
                <a:lnTo>
                  <a:pt x="0" y="0"/>
                </a:lnTo>
                <a:close/>
              </a:path>
            </a:pathLst>
          </a:custGeom>
          <a:blipFill>
            <a:blip r:embed="rId9"/>
            <a:stretch>
              <a:fillRect l="0" t="-613" r="0" b="-613"/>
            </a:stretch>
          </a:blipFill>
        </p:spPr>
      </p:sp>
      <p:sp>
        <p:nvSpPr>
          <p:cNvPr name="TextBox 7" id="7"/>
          <p:cNvSpPr txBox="true"/>
          <p:nvPr/>
        </p:nvSpPr>
        <p:spPr>
          <a:xfrm rot="0">
            <a:off x="923578" y="1188018"/>
            <a:ext cx="3388618" cy="1009651"/>
          </a:xfrm>
          <a:prstGeom prst="rect">
            <a:avLst/>
          </a:prstGeom>
        </p:spPr>
        <p:txBody>
          <a:bodyPr anchor="t" rtlCol="false" tIns="0" lIns="0" bIns="0" rIns="0">
            <a:spAutoFit/>
          </a:bodyPr>
          <a:lstStyle/>
          <a:p>
            <a:pPr algn="ctr">
              <a:lnSpc>
                <a:spcPts val="8399"/>
              </a:lnSpc>
            </a:pPr>
            <a:r>
              <a:rPr lang="en-US" sz="5999">
                <a:solidFill>
                  <a:srgbClr val="000000"/>
                </a:solidFill>
                <a:latin typeface="Canva Sans Bold"/>
                <a:ea typeface="Canva Sans Bold"/>
                <a:cs typeface="Canva Sans Bold"/>
                <a:sym typeface="Canva Sans Bold"/>
              </a:rPr>
              <a:t>Example:</a:t>
            </a:r>
          </a:p>
        </p:txBody>
      </p:sp>
      <p:sp>
        <p:nvSpPr>
          <p:cNvPr name="TextBox 8" id="8"/>
          <p:cNvSpPr txBox="true"/>
          <p:nvPr/>
        </p:nvSpPr>
        <p:spPr>
          <a:xfrm rot="0">
            <a:off x="0" y="8729239"/>
            <a:ext cx="10546555" cy="1198529"/>
          </a:xfrm>
          <a:prstGeom prst="rect">
            <a:avLst/>
          </a:prstGeom>
        </p:spPr>
        <p:txBody>
          <a:bodyPr anchor="t" rtlCol="false" tIns="0" lIns="0" bIns="0" rIns="0">
            <a:spAutoFit/>
          </a:bodyPr>
          <a:lstStyle/>
          <a:p>
            <a:pPr algn="ctr">
              <a:lnSpc>
                <a:spcPts val="4954"/>
              </a:lnSpc>
            </a:pPr>
            <a:r>
              <a:rPr lang="en-US" sz="3538" u="sng">
                <a:solidFill>
                  <a:srgbClr val="000000"/>
                </a:solidFill>
                <a:latin typeface="Canva Sans"/>
                <a:ea typeface="Canva Sans"/>
                <a:cs typeface="Canva Sans"/>
                <a:sym typeface="Canva Sans"/>
              </a:rPr>
              <a:t>Input</a:t>
            </a:r>
          </a:p>
          <a:p>
            <a:pPr algn="ctr">
              <a:lnSpc>
                <a:spcPts val="4674"/>
              </a:lnSpc>
            </a:pPr>
          </a:p>
        </p:txBody>
      </p:sp>
      <p:sp>
        <p:nvSpPr>
          <p:cNvPr name="TextBox 9" id="9"/>
          <p:cNvSpPr txBox="true"/>
          <p:nvPr/>
        </p:nvSpPr>
        <p:spPr>
          <a:xfrm rot="0">
            <a:off x="10269159" y="8748430"/>
            <a:ext cx="1586210" cy="613410"/>
          </a:xfrm>
          <a:prstGeom prst="rect">
            <a:avLst/>
          </a:prstGeom>
        </p:spPr>
        <p:txBody>
          <a:bodyPr anchor="t" rtlCol="false" tIns="0" lIns="0" bIns="0" rIns="0">
            <a:spAutoFit/>
          </a:bodyPr>
          <a:lstStyle/>
          <a:p>
            <a:pPr algn="ctr">
              <a:lnSpc>
                <a:spcPts val="5039"/>
              </a:lnSpc>
            </a:pPr>
            <a:r>
              <a:rPr lang="en-US" sz="3599" u="sng">
                <a:solidFill>
                  <a:srgbClr val="000000"/>
                </a:solidFill>
                <a:latin typeface="Canva Sans"/>
                <a:ea typeface="Canva Sans"/>
                <a:cs typeface="Canva Sans"/>
                <a:sym typeface="Canva Sans"/>
              </a:rPr>
              <a:t>Output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descr="rainbow drawing doodle vector"/>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Black Swirl Scribble"/>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descr="Modern Scribble Circle"/>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descr="Abstract Scribble Pattern"/>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descr="Modern Scribble Line"/>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descr="Abstract watercolor scribble element"/>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descr="Dopamine Brights Crayon Scribbles Vibrant Squiggle"/>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descr="Yellow Scribble Lines"/>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descr="Soft Scribble Heart"/>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descr="Soft Scribble Heart"/>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descr="Soft Scribble Heart"/>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14" id="14"/>
          <p:cNvSpPr txBox="true"/>
          <p:nvPr/>
        </p:nvSpPr>
        <p:spPr>
          <a:xfrm rot="0">
            <a:off x="790303" y="109241"/>
            <a:ext cx="6817593" cy="1747519"/>
          </a:xfrm>
          <a:prstGeom prst="rect">
            <a:avLst/>
          </a:prstGeom>
        </p:spPr>
        <p:txBody>
          <a:bodyPr anchor="t" rtlCol="false" tIns="0" lIns="0" bIns="0" rIns="0">
            <a:spAutoFit/>
          </a:bodyPr>
          <a:lstStyle/>
          <a:p>
            <a:pPr algn="ctr">
              <a:lnSpc>
                <a:spcPts val="12880"/>
              </a:lnSpc>
            </a:pPr>
            <a:r>
              <a:rPr lang="en-US" sz="9200" u="sng">
                <a:solidFill>
                  <a:srgbClr val="000000"/>
                </a:solidFill>
                <a:latin typeface="Arial Bold"/>
                <a:ea typeface="Arial Bold"/>
                <a:cs typeface="Arial Bold"/>
                <a:sym typeface="Arial Bold"/>
              </a:rPr>
              <a:t>Image_Filter</a:t>
            </a:r>
          </a:p>
        </p:txBody>
      </p:sp>
      <p:sp>
        <p:nvSpPr>
          <p:cNvPr name="TextBox 15" id="15"/>
          <p:cNvSpPr txBox="true"/>
          <p:nvPr/>
        </p:nvSpPr>
        <p:spPr>
          <a:xfrm rot="0">
            <a:off x="673956" y="1799611"/>
            <a:ext cx="17259300" cy="7843520"/>
          </a:xfrm>
          <a:prstGeom prst="rect">
            <a:avLst/>
          </a:prstGeom>
        </p:spPr>
        <p:txBody>
          <a:bodyPr anchor="t" rtlCol="false" tIns="0" lIns="0" bIns="0" rIns="0">
            <a:spAutoFit/>
          </a:bodyPr>
          <a:lstStyle/>
          <a:p>
            <a:pPr algn="l">
              <a:lnSpc>
                <a:spcPts val="4480"/>
              </a:lnSpc>
            </a:pPr>
            <a:r>
              <a:rPr lang="en-US" sz="3200" u="sng">
                <a:solidFill>
                  <a:srgbClr val="000000"/>
                </a:solidFill>
                <a:latin typeface="Canva Sans Bold"/>
                <a:ea typeface="Canva Sans Bold"/>
                <a:cs typeface="Canva Sans Bold"/>
                <a:sym typeface="Canva Sans Bold"/>
              </a:rPr>
              <a:t>Brightness</a:t>
            </a:r>
            <a:r>
              <a:rPr lang="en-US" sz="3200">
                <a:solidFill>
                  <a:srgbClr val="000000"/>
                </a:solidFill>
                <a:latin typeface="Canva Sans"/>
                <a:ea typeface="Canva Sans"/>
                <a:cs typeface="Canva Sans"/>
                <a:sym typeface="Canva Sans"/>
              </a:rPr>
              <a:t> refers to the overall level of light in an image. Low brightness means that the image is relatively dark, and the details might be harder to discern. It is a measure of how much light is being emitted. The cv2.convertScaleAbs function with alpha as the scaling factor and beta as the offset is commonly used.</a:t>
            </a:r>
          </a:p>
          <a:p>
            <a:pPr algn="ctr">
              <a:lnSpc>
                <a:spcPts val="4480"/>
              </a:lnSpc>
            </a:pPr>
          </a:p>
          <a:p>
            <a:pPr algn="l">
              <a:lnSpc>
                <a:spcPts val="4480"/>
              </a:lnSpc>
            </a:pPr>
            <a:r>
              <a:rPr lang="en-US" sz="3200" u="sng">
                <a:solidFill>
                  <a:srgbClr val="000000"/>
                </a:solidFill>
                <a:latin typeface="Canva Sans Bold"/>
                <a:ea typeface="Canva Sans Bold"/>
                <a:cs typeface="Canva Sans Bold"/>
                <a:sym typeface="Canva Sans Bold"/>
              </a:rPr>
              <a:t>Contrast </a:t>
            </a:r>
            <a:r>
              <a:rPr lang="en-US" sz="3200">
                <a:solidFill>
                  <a:srgbClr val="000000"/>
                </a:solidFill>
                <a:latin typeface="Canva Sans"/>
                <a:ea typeface="Canva Sans"/>
                <a:cs typeface="Canva Sans"/>
                <a:sym typeface="Canva Sans"/>
              </a:rPr>
              <a:t>refers to the sharpness of an image. Increasing the contrast level will result in brighter highlights and darker shadows. While decreasing the contrast will bring the highlights down and the shadows up. The cv2.convertScaleAbs function is also used for contrast adjustment, where alpha is the scaling factor.</a:t>
            </a:r>
          </a:p>
          <a:p>
            <a:pPr algn="ctr">
              <a:lnSpc>
                <a:spcPts val="4480"/>
              </a:lnSpc>
            </a:pPr>
          </a:p>
          <a:p>
            <a:pPr algn="l">
              <a:lnSpc>
                <a:spcPts val="4480"/>
              </a:lnSpc>
            </a:pPr>
            <a:r>
              <a:rPr lang="en-US" sz="3200" u="sng">
                <a:solidFill>
                  <a:srgbClr val="000000"/>
                </a:solidFill>
                <a:latin typeface="Canva Sans Bold"/>
                <a:ea typeface="Canva Sans Bold"/>
                <a:cs typeface="Canva Sans Bold"/>
                <a:sym typeface="Canva Sans Bold"/>
              </a:rPr>
              <a:t>Saturation</a:t>
            </a:r>
            <a:r>
              <a:rPr lang="en-US" sz="3200">
                <a:solidFill>
                  <a:srgbClr val="000000"/>
                </a:solidFill>
                <a:latin typeface="Canva Sans"/>
                <a:ea typeface="Canva Sans"/>
                <a:cs typeface="Canva Sans"/>
                <a:sym typeface="Canva Sans"/>
              </a:rPr>
              <a:t> refers to the intensity of colors in an image. A high saturation level indicates that the colors are very vivid and distinct. Decreasing saturation removes color from the image, creating a more muted or grayscale appearance.The cv2.cvtColor function is used to convert between color spaces.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descr="rainbow drawing doodle vector"/>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Black Swirl Scribble"/>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descr="Modern Scribble Circle"/>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descr="Abstract Scribble Pattern"/>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descr="Modern Scribble Line"/>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descr="Abstract watercolor scribble element"/>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descr="Dopamine Brights Crayon Scribbles Vibrant Squiggle"/>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descr="Yellow Scribble Lines"/>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descr="Soft Scribble Heart"/>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descr="Soft Scribble Heart"/>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descr="Soft Scribble Heart"/>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3156091" y="1726247"/>
            <a:ext cx="10980399" cy="8096822"/>
          </a:xfrm>
          <a:custGeom>
            <a:avLst/>
            <a:gdLst/>
            <a:ahLst/>
            <a:cxnLst/>
            <a:rect r="r" b="b" t="t" l="l"/>
            <a:pathLst>
              <a:path h="8096822" w="10980399">
                <a:moveTo>
                  <a:pt x="0" y="0"/>
                </a:moveTo>
                <a:lnTo>
                  <a:pt x="10980399" y="0"/>
                </a:lnTo>
                <a:lnTo>
                  <a:pt x="10980399" y="8096822"/>
                </a:lnTo>
                <a:lnTo>
                  <a:pt x="0" y="8096822"/>
                </a:lnTo>
                <a:lnTo>
                  <a:pt x="0" y="0"/>
                </a:lnTo>
                <a:close/>
              </a:path>
            </a:pathLst>
          </a:custGeom>
          <a:blipFill>
            <a:blip r:embed="rId25"/>
            <a:stretch>
              <a:fillRect l="0" t="0" r="0" b="0"/>
            </a:stretch>
          </a:blipFill>
        </p:spPr>
      </p:sp>
      <p:sp>
        <p:nvSpPr>
          <p:cNvPr name="TextBox 15" id="15"/>
          <p:cNvSpPr txBox="true"/>
          <p:nvPr/>
        </p:nvSpPr>
        <p:spPr>
          <a:xfrm rot="0">
            <a:off x="6677842" y="159703"/>
            <a:ext cx="4873823" cy="1566544"/>
          </a:xfrm>
          <a:prstGeom prst="rect">
            <a:avLst/>
          </a:prstGeom>
        </p:spPr>
        <p:txBody>
          <a:bodyPr anchor="t" rtlCol="false" tIns="0" lIns="0" bIns="0" rIns="0">
            <a:spAutoFit/>
          </a:bodyPr>
          <a:lstStyle/>
          <a:p>
            <a:pPr algn="l">
              <a:lnSpc>
                <a:spcPts val="12880"/>
              </a:lnSpc>
            </a:pPr>
            <a:r>
              <a:rPr lang="en-US" sz="9200" u="sng">
                <a:solidFill>
                  <a:srgbClr val="000000"/>
                </a:solidFill>
                <a:latin typeface="Canva Sans Bold"/>
                <a:ea typeface="Canva Sans Bold"/>
                <a:cs typeface="Canva Sans Bold"/>
                <a:sym typeface="Canva Sans Bold"/>
              </a:rPr>
              <a:t>Example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descr="rainbow drawing doodle vector"/>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Black Swirl Scribble"/>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descr="Modern Scribble Circle"/>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descr="Abstract Scribble Pattern"/>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descr="Modern Scribble Line"/>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descr="Abstract watercolor scribble element"/>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descr="Dopamine Brights Crayon Scribbles Vibrant Squiggle"/>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descr="Yellow Scribble Lines"/>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descr="Soft Scribble Heart"/>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descr="Soft Scribble Heart"/>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descr="Soft Scribble Heart"/>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5157569" y="5143500"/>
            <a:ext cx="6449194" cy="4836896"/>
          </a:xfrm>
          <a:custGeom>
            <a:avLst/>
            <a:gdLst/>
            <a:ahLst/>
            <a:cxnLst/>
            <a:rect r="r" b="b" t="t" l="l"/>
            <a:pathLst>
              <a:path h="4836896" w="6449194">
                <a:moveTo>
                  <a:pt x="0" y="0"/>
                </a:moveTo>
                <a:lnTo>
                  <a:pt x="6449194" y="0"/>
                </a:lnTo>
                <a:lnTo>
                  <a:pt x="6449194" y="4836896"/>
                </a:lnTo>
                <a:lnTo>
                  <a:pt x="0" y="4836896"/>
                </a:lnTo>
                <a:lnTo>
                  <a:pt x="0" y="0"/>
                </a:lnTo>
                <a:close/>
              </a:path>
            </a:pathLst>
          </a:custGeom>
          <a:blipFill>
            <a:blip r:embed="rId25"/>
            <a:stretch>
              <a:fillRect l="0" t="0" r="0" b="0"/>
            </a:stretch>
          </a:blipFill>
        </p:spPr>
      </p:sp>
      <p:sp>
        <p:nvSpPr>
          <p:cNvPr name="TextBox 15" id="15"/>
          <p:cNvSpPr txBox="true"/>
          <p:nvPr/>
        </p:nvSpPr>
        <p:spPr>
          <a:xfrm rot="0">
            <a:off x="604671" y="1476399"/>
            <a:ext cx="16069229" cy="2380615"/>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 It follows these steps: </a:t>
            </a:r>
          </a:p>
          <a:p>
            <a:pPr algn="l">
              <a:lnSpc>
                <a:spcPts val="4759"/>
              </a:lnSpc>
            </a:pPr>
            <a:r>
              <a:rPr lang="en-US" sz="3399">
                <a:solidFill>
                  <a:srgbClr val="000000"/>
                </a:solidFill>
                <a:latin typeface="Canva Sans"/>
                <a:ea typeface="Canva Sans"/>
                <a:cs typeface="Canva Sans"/>
                <a:sym typeface="Canva Sans"/>
              </a:rPr>
              <a:t>1. Reducing the brightness to 0.5 of its initial value </a:t>
            </a:r>
          </a:p>
          <a:p>
            <a:pPr algn="l">
              <a:lnSpc>
                <a:spcPts val="4759"/>
              </a:lnSpc>
            </a:pPr>
            <a:r>
              <a:rPr lang="en-US" sz="3399">
                <a:solidFill>
                  <a:srgbClr val="000000"/>
                </a:solidFill>
                <a:latin typeface="Canva Sans"/>
                <a:ea typeface="Canva Sans"/>
                <a:cs typeface="Canva Sans"/>
                <a:sym typeface="Canva Sans"/>
              </a:rPr>
              <a:t>2. Increasing the contrast to 1.5 of its initial value </a:t>
            </a:r>
          </a:p>
          <a:p>
            <a:pPr algn="l">
              <a:lnSpc>
                <a:spcPts val="4759"/>
              </a:lnSpc>
            </a:pPr>
            <a:r>
              <a:rPr lang="en-US" sz="3399">
                <a:solidFill>
                  <a:srgbClr val="000000"/>
                </a:solidFill>
                <a:latin typeface="Canva Sans"/>
                <a:ea typeface="Canva Sans"/>
                <a:cs typeface="Canva Sans"/>
                <a:sym typeface="Canva Sans"/>
              </a:rPr>
              <a:t>3. Increasing the saturation of the image to 1.5 of its initial value </a:t>
            </a:r>
          </a:p>
        </p:txBody>
      </p:sp>
      <p:sp>
        <p:nvSpPr>
          <p:cNvPr name="TextBox 16" id="16"/>
          <p:cNvSpPr txBox="true"/>
          <p:nvPr/>
        </p:nvSpPr>
        <p:spPr>
          <a:xfrm rot="0">
            <a:off x="7224581" y="3954863"/>
            <a:ext cx="2315170" cy="887095"/>
          </a:xfrm>
          <a:prstGeom prst="rect">
            <a:avLst/>
          </a:prstGeom>
        </p:spPr>
        <p:txBody>
          <a:bodyPr anchor="t" rtlCol="false" tIns="0" lIns="0" bIns="0" rIns="0">
            <a:spAutoFit/>
          </a:bodyPr>
          <a:lstStyle/>
          <a:p>
            <a:pPr algn="ctr">
              <a:lnSpc>
                <a:spcPts val="7279"/>
              </a:lnSpc>
            </a:pPr>
            <a:r>
              <a:rPr lang="en-US" sz="5199" u="sng">
                <a:solidFill>
                  <a:srgbClr val="000000"/>
                </a:solidFill>
                <a:latin typeface="Canva Sans Bold"/>
                <a:ea typeface="Canva Sans Bold"/>
                <a:cs typeface="Canva Sans Bold"/>
                <a:sym typeface="Canva Sans Bold"/>
              </a:rPr>
              <a:t>Input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descr="rainbow drawing doodle vector"/>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Black Swirl Scribble"/>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descr="Modern Scribble Circle"/>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descr="Abstract Scribble Pattern"/>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descr="Modern Scribble Line"/>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descr="Abstract watercolor scribble element"/>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descr="Dopamine Brights Crayon Scribbles Vibrant Squiggle"/>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descr="Yellow Scribble Lines"/>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descr="Soft Scribble Heart"/>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descr="Soft Scribble Heart"/>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descr="Soft Scribble Heart"/>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5992460" y="3760106"/>
            <a:ext cx="5287529" cy="4244481"/>
          </a:xfrm>
          <a:custGeom>
            <a:avLst/>
            <a:gdLst/>
            <a:ahLst/>
            <a:cxnLst/>
            <a:rect r="r" b="b" t="t" l="l"/>
            <a:pathLst>
              <a:path h="4244481" w="5287529">
                <a:moveTo>
                  <a:pt x="0" y="0"/>
                </a:moveTo>
                <a:lnTo>
                  <a:pt x="5287529" y="0"/>
                </a:lnTo>
                <a:lnTo>
                  <a:pt x="5287529" y="4244482"/>
                </a:lnTo>
                <a:lnTo>
                  <a:pt x="0" y="4244482"/>
                </a:lnTo>
                <a:lnTo>
                  <a:pt x="0" y="0"/>
                </a:lnTo>
                <a:close/>
              </a:path>
            </a:pathLst>
          </a:custGeom>
          <a:blipFill>
            <a:blip r:embed="rId25"/>
            <a:stretch>
              <a:fillRect l="0" t="0" r="0" b="0"/>
            </a:stretch>
          </a:blipFill>
        </p:spPr>
      </p:sp>
      <p:sp>
        <p:nvSpPr>
          <p:cNvPr name="Freeform 15" id="15"/>
          <p:cNvSpPr/>
          <p:nvPr/>
        </p:nvSpPr>
        <p:spPr>
          <a:xfrm flipH="false" flipV="false" rot="0">
            <a:off x="120575" y="3671179"/>
            <a:ext cx="5398310" cy="4333409"/>
          </a:xfrm>
          <a:custGeom>
            <a:avLst/>
            <a:gdLst/>
            <a:ahLst/>
            <a:cxnLst/>
            <a:rect r="r" b="b" t="t" l="l"/>
            <a:pathLst>
              <a:path h="4333409" w="5398310">
                <a:moveTo>
                  <a:pt x="0" y="0"/>
                </a:moveTo>
                <a:lnTo>
                  <a:pt x="5398310" y="0"/>
                </a:lnTo>
                <a:lnTo>
                  <a:pt x="5398310" y="4333409"/>
                </a:lnTo>
                <a:lnTo>
                  <a:pt x="0" y="4333409"/>
                </a:lnTo>
                <a:lnTo>
                  <a:pt x="0" y="0"/>
                </a:lnTo>
                <a:close/>
              </a:path>
            </a:pathLst>
          </a:custGeom>
          <a:blipFill>
            <a:blip r:embed="rId26"/>
            <a:stretch>
              <a:fillRect l="0" t="0" r="0" b="0"/>
            </a:stretch>
          </a:blipFill>
        </p:spPr>
      </p:sp>
      <p:sp>
        <p:nvSpPr>
          <p:cNvPr name="Freeform 16" id="16"/>
          <p:cNvSpPr/>
          <p:nvPr/>
        </p:nvSpPr>
        <p:spPr>
          <a:xfrm flipH="false" flipV="false" rot="0">
            <a:off x="11367625" y="3671179"/>
            <a:ext cx="6129622" cy="4597216"/>
          </a:xfrm>
          <a:custGeom>
            <a:avLst/>
            <a:gdLst/>
            <a:ahLst/>
            <a:cxnLst/>
            <a:rect r="r" b="b" t="t" l="l"/>
            <a:pathLst>
              <a:path h="4597216" w="6129622">
                <a:moveTo>
                  <a:pt x="0" y="0"/>
                </a:moveTo>
                <a:lnTo>
                  <a:pt x="6129622" y="0"/>
                </a:lnTo>
                <a:lnTo>
                  <a:pt x="6129622" y="4597216"/>
                </a:lnTo>
                <a:lnTo>
                  <a:pt x="0" y="4597216"/>
                </a:lnTo>
                <a:lnTo>
                  <a:pt x="0" y="0"/>
                </a:lnTo>
                <a:close/>
              </a:path>
            </a:pathLst>
          </a:custGeom>
          <a:blipFill>
            <a:blip r:embed="rId27"/>
            <a:stretch>
              <a:fillRect l="0" t="0" r="0" b="0"/>
            </a:stretch>
          </a:blipFill>
        </p:spPr>
      </p:sp>
      <p:sp>
        <p:nvSpPr>
          <p:cNvPr name="TextBox 17" id="17"/>
          <p:cNvSpPr txBox="true"/>
          <p:nvPr/>
        </p:nvSpPr>
        <p:spPr>
          <a:xfrm rot="0">
            <a:off x="1028700" y="2138517"/>
            <a:ext cx="2835359" cy="1093587"/>
          </a:xfrm>
          <a:prstGeom prst="rect">
            <a:avLst/>
          </a:prstGeom>
        </p:spPr>
        <p:txBody>
          <a:bodyPr anchor="t" rtlCol="false" tIns="0" lIns="0" bIns="0" rIns="0">
            <a:spAutoFit/>
          </a:bodyPr>
          <a:lstStyle/>
          <a:p>
            <a:pPr algn="ctr">
              <a:lnSpc>
                <a:spcPts val="8915"/>
              </a:lnSpc>
            </a:pPr>
            <a:r>
              <a:rPr lang="en-US" sz="6368" u="sng">
                <a:solidFill>
                  <a:srgbClr val="000000"/>
                </a:solidFill>
                <a:latin typeface="Canva Sans Bold"/>
                <a:ea typeface="Canva Sans Bold"/>
                <a:cs typeface="Canva Sans Bold"/>
                <a:sym typeface="Canva Sans Bold"/>
              </a:rPr>
              <a:t>Output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1672061" y="1025292"/>
            <a:ext cx="5587239" cy="2662922"/>
            <a:chOff x="0" y="0"/>
            <a:chExt cx="2065940" cy="984643"/>
          </a:xfrm>
        </p:grpSpPr>
        <p:sp>
          <p:nvSpPr>
            <p:cNvPr name="Freeform 4" id="4"/>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5" id="5"/>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11672061" y="3808631"/>
            <a:ext cx="5587239" cy="2662922"/>
            <a:chOff x="0" y="0"/>
            <a:chExt cx="2065940" cy="984643"/>
          </a:xfrm>
        </p:grpSpPr>
        <p:sp>
          <p:nvSpPr>
            <p:cNvPr name="Freeform 7" id="7"/>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8" id="8"/>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11672061" y="6595378"/>
            <a:ext cx="5587239" cy="2662922"/>
            <a:chOff x="0" y="0"/>
            <a:chExt cx="2065940" cy="984643"/>
          </a:xfrm>
        </p:grpSpPr>
        <p:sp>
          <p:nvSpPr>
            <p:cNvPr name="Freeform 10" id="10"/>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1" id="11"/>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028700" y="1028700"/>
            <a:ext cx="5587239" cy="2662922"/>
            <a:chOff x="0" y="0"/>
            <a:chExt cx="2065940" cy="984643"/>
          </a:xfrm>
        </p:grpSpPr>
        <p:sp>
          <p:nvSpPr>
            <p:cNvPr name="Freeform 13" id="13"/>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4" id="14"/>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5" id="15"/>
          <p:cNvGrpSpPr/>
          <p:nvPr/>
        </p:nvGrpSpPr>
        <p:grpSpPr>
          <a:xfrm rot="0">
            <a:off x="1028700" y="3812039"/>
            <a:ext cx="5587239" cy="2662922"/>
            <a:chOff x="0" y="0"/>
            <a:chExt cx="2065940" cy="984643"/>
          </a:xfrm>
        </p:grpSpPr>
        <p:sp>
          <p:nvSpPr>
            <p:cNvPr name="Freeform 16" id="16"/>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7" id="17"/>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8" id="18"/>
          <p:cNvGrpSpPr/>
          <p:nvPr/>
        </p:nvGrpSpPr>
        <p:grpSpPr>
          <a:xfrm rot="0">
            <a:off x="1028700" y="6598786"/>
            <a:ext cx="5587239" cy="2662922"/>
            <a:chOff x="0" y="0"/>
            <a:chExt cx="2065940" cy="984643"/>
          </a:xfrm>
        </p:grpSpPr>
        <p:sp>
          <p:nvSpPr>
            <p:cNvPr name="Freeform 19" id="19"/>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20" id="20"/>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1" id="21"/>
          <p:cNvSpPr/>
          <p:nvPr/>
        </p:nvSpPr>
        <p:spPr>
          <a:xfrm flipH="false" flipV="false" rot="-7900054">
            <a:off x="7348622" y="2133028"/>
            <a:ext cx="1012981" cy="454921"/>
          </a:xfrm>
          <a:custGeom>
            <a:avLst/>
            <a:gdLst/>
            <a:ahLst/>
            <a:cxnLst/>
            <a:rect r="r" b="b" t="t" l="l"/>
            <a:pathLst>
              <a:path h="454921" w="101298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2700000">
            <a:off x="10017119" y="2144497"/>
            <a:ext cx="1012981" cy="454921"/>
          </a:xfrm>
          <a:custGeom>
            <a:avLst/>
            <a:gdLst/>
            <a:ahLst/>
            <a:cxnLst/>
            <a:rect r="r" b="b" t="t" l="l"/>
            <a:pathLst>
              <a:path h="454921" w="101298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3209977">
            <a:off x="9982257" y="7689589"/>
            <a:ext cx="1012981" cy="454921"/>
          </a:xfrm>
          <a:custGeom>
            <a:avLst/>
            <a:gdLst/>
            <a:ahLst/>
            <a:cxnLst/>
            <a:rect r="r" b="b" t="t" l="l"/>
            <a:pathLst>
              <a:path h="454921" w="1012981">
                <a:moveTo>
                  <a:pt x="0" y="0"/>
                </a:moveTo>
                <a:lnTo>
                  <a:pt x="1012981" y="0"/>
                </a:lnTo>
                <a:lnTo>
                  <a:pt x="1012981"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false" flipV="false" rot="7866361">
            <a:off x="7243302" y="7665457"/>
            <a:ext cx="1012981" cy="454921"/>
          </a:xfrm>
          <a:custGeom>
            <a:avLst/>
            <a:gdLst/>
            <a:ahLst/>
            <a:cxnLst/>
            <a:rect r="r" b="b" t="t" l="l"/>
            <a:pathLst>
              <a:path h="454921" w="101298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1264609" y="1499419"/>
            <a:ext cx="1829699" cy="1745076"/>
          </a:xfrm>
          <a:custGeom>
            <a:avLst/>
            <a:gdLst/>
            <a:ahLst/>
            <a:cxnLst/>
            <a:rect r="r" b="b" t="t" l="l"/>
            <a:pathLst>
              <a:path h="1745076" w="1829699">
                <a:moveTo>
                  <a:pt x="0" y="0"/>
                </a:moveTo>
                <a:lnTo>
                  <a:pt x="1829699" y="0"/>
                </a:lnTo>
                <a:lnTo>
                  <a:pt x="1829699" y="1745076"/>
                </a:lnTo>
                <a:lnTo>
                  <a:pt x="0" y="17450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0">
            <a:off x="1408646" y="4112341"/>
            <a:ext cx="1541626" cy="2055501"/>
          </a:xfrm>
          <a:custGeom>
            <a:avLst/>
            <a:gdLst/>
            <a:ahLst/>
            <a:cxnLst/>
            <a:rect r="r" b="b" t="t" l="l"/>
            <a:pathLst>
              <a:path h="2055501" w="1541626">
                <a:moveTo>
                  <a:pt x="0" y="0"/>
                </a:moveTo>
                <a:lnTo>
                  <a:pt x="1541625" y="0"/>
                </a:lnTo>
                <a:lnTo>
                  <a:pt x="1541625" y="2055502"/>
                </a:lnTo>
                <a:lnTo>
                  <a:pt x="0" y="2055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7" id="27"/>
          <p:cNvSpPr/>
          <p:nvPr/>
        </p:nvSpPr>
        <p:spPr>
          <a:xfrm flipH="false" flipV="false" rot="0">
            <a:off x="1206092" y="7066570"/>
            <a:ext cx="1946733" cy="1700958"/>
          </a:xfrm>
          <a:custGeom>
            <a:avLst/>
            <a:gdLst/>
            <a:ahLst/>
            <a:cxnLst/>
            <a:rect r="r" b="b" t="t" l="l"/>
            <a:pathLst>
              <a:path h="1700958" w="1946733">
                <a:moveTo>
                  <a:pt x="0" y="0"/>
                </a:moveTo>
                <a:lnTo>
                  <a:pt x="1946733" y="0"/>
                </a:lnTo>
                <a:lnTo>
                  <a:pt x="1946733" y="1700958"/>
                </a:lnTo>
                <a:lnTo>
                  <a:pt x="0" y="17009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8" id="28"/>
          <p:cNvSpPr/>
          <p:nvPr/>
        </p:nvSpPr>
        <p:spPr>
          <a:xfrm flipH="false" flipV="false" rot="0">
            <a:off x="11672061" y="1631878"/>
            <a:ext cx="1521152" cy="1697240"/>
          </a:xfrm>
          <a:custGeom>
            <a:avLst/>
            <a:gdLst/>
            <a:ahLst/>
            <a:cxnLst/>
            <a:rect r="r" b="b" t="t" l="l"/>
            <a:pathLst>
              <a:path h="1697240" w="1521152">
                <a:moveTo>
                  <a:pt x="0" y="0"/>
                </a:moveTo>
                <a:lnTo>
                  <a:pt x="1521152" y="0"/>
                </a:lnTo>
                <a:lnTo>
                  <a:pt x="1521152" y="1697240"/>
                </a:lnTo>
                <a:lnTo>
                  <a:pt x="0" y="169724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9" id="29"/>
          <p:cNvSpPr/>
          <p:nvPr/>
        </p:nvSpPr>
        <p:spPr>
          <a:xfrm flipH="false" flipV="false" rot="0">
            <a:off x="12016656" y="4273120"/>
            <a:ext cx="1776392" cy="1676470"/>
          </a:xfrm>
          <a:custGeom>
            <a:avLst/>
            <a:gdLst/>
            <a:ahLst/>
            <a:cxnLst/>
            <a:rect r="r" b="b" t="t" l="l"/>
            <a:pathLst>
              <a:path h="1676470" w="1776392">
                <a:moveTo>
                  <a:pt x="0" y="0"/>
                </a:moveTo>
                <a:lnTo>
                  <a:pt x="1776392" y="0"/>
                </a:lnTo>
                <a:lnTo>
                  <a:pt x="1776392" y="1676470"/>
                </a:lnTo>
                <a:lnTo>
                  <a:pt x="0" y="167647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30" id="30"/>
          <p:cNvGrpSpPr/>
          <p:nvPr/>
        </p:nvGrpSpPr>
        <p:grpSpPr>
          <a:xfrm rot="0">
            <a:off x="13640068" y="4425717"/>
            <a:ext cx="2831304" cy="244249"/>
            <a:chOff x="0" y="0"/>
            <a:chExt cx="745693" cy="64329"/>
          </a:xfrm>
        </p:grpSpPr>
        <p:sp>
          <p:nvSpPr>
            <p:cNvPr name="Freeform 31" id="31"/>
            <p:cNvSpPr/>
            <p:nvPr/>
          </p:nvSpPr>
          <p:spPr>
            <a:xfrm flipH="false" flipV="false" rot="0">
              <a:off x="0" y="0"/>
              <a:ext cx="745693" cy="64329"/>
            </a:xfrm>
            <a:custGeom>
              <a:avLst/>
              <a:gdLst/>
              <a:ahLst/>
              <a:cxnLst/>
              <a:rect r="r" b="b" t="t" l="l"/>
              <a:pathLst>
                <a:path h="64329" w="745693">
                  <a:moveTo>
                    <a:pt x="0" y="0"/>
                  </a:moveTo>
                  <a:lnTo>
                    <a:pt x="745693" y="0"/>
                  </a:lnTo>
                  <a:lnTo>
                    <a:pt x="745693" y="64329"/>
                  </a:lnTo>
                  <a:lnTo>
                    <a:pt x="0" y="64329"/>
                  </a:lnTo>
                  <a:close/>
                </a:path>
              </a:pathLst>
            </a:custGeom>
            <a:solidFill>
              <a:srgbClr val="FFFFFF"/>
            </a:solidFill>
          </p:spPr>
        </p:sp>
        <p:sp>
          <p:nvSpPr>
            <p:cNvPr name="TextBox 32" id="32"/>
            <p:cNvSpPr txBox="true"/>
            <p:nvPr/>
          </p:nvSpPr>
          <p:spPr>
            <a:xfrm>
              <a:off x="0" y="-38100"/>
              <a:ext cx="745693" cy="102429"/>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13852109" y="4822365"/>
            <a:ext cx="2848676" cy="251151"/>
            <a:chOff x="0" y="0"/>
            <a:chExt cx="750269" cy="66147"/>
          </a:xfrm>
        </p:grpSpPr>
        <p:sp>
          <p:nvSpPr>
            <p:cNvPr name="Freeform 34" id="34"/>
            <p:cNvSpPr/>
            <p:nvPr/>
          </p:nvSpPr>
          <p:spPr>
            <a:xfrm flipH="false" flipV="false" rot="0">
              <a:off x="0" y="0"/>
              <a:ext cx="750269" cy="66147"/>
            </a:xfrm>
            <a:custGeom>
              <a:avLst/>
              <a:gdLst/>
              <a:ahLst/>
              <a:cxnLst/>
              <a:rect r="r" b="b" t="t" l="l"/>
              <a:pathLst>
                <a:path h="66147" w="750269">
                  <a:moveTo>
                    <a:pt x="0" y="0"/>
                  </a:moveTo>
                  <a:lnTo>
                    <a:pt x="750269" y="0"/>
                  </a:lnTo>
                  <a:lnTo>
                    <a:pt x="750269" y="66147"/>
                  </a:lnTo>
                  <a:lnTo>
                    <a:pt x="0" y="66147"/>
                  </a:lnTo>
                  <a:close/>
                </a:path>
              </a:pathLst>
            </a:custGeom>
            <a:solidFill>
              <a:srgbClr val="FFFFFF"/>
            </a:solidFill>
          </p:spPr>
        </p:sp>
        <p:sp>
          <p:nvSpPr>
            <p:cNvPr name="TextBox 35" id="35"/>
            <p:cNvSpPr txBox="true"/>
            <p:nvPr/>
          </p:nvSpPr>
          <p:spPr>
            <a:xfrm>
              <a:off x="0" y="-38100"/>
              <a:ext cx="750269" cy="104247"/>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0">
            <a:off x="14101836" y="5225916"/>
            <a:ext cx="2816627" cy="253187"/>
            <a:chOff x="0" y="0"/>
            <a:chExt cx="741828" cy="66683"/>
          </a:xfrm>
        </p:grpSpPr>
        <p:sp>
          <p:nvSpPr>
            <p:cNvPr name="Freeform 37" id="37"/>
            <p:cNvSpPr/>
            <p:nvPr/>
          </p:nvSpPr>
          <p:spPr>
            <a:xfrm flipH="false" flipV="false" rot="0">
              <a:off x="0" y="0"/>
              <a:ext cx="741828" cy="66683"/>
            </a:xfrm>
            <a:custGeom>
              <a:avLst/>
              <a:gdLst/>
              <a:ahLst/>
              <a:cxnLst/>
              <a:rect r="r" b="b" t="t" l="l"/>
              <a:pathLst>
                <a:path h="66683" w="741828">
                  <a:moveTo>
                    <a:pt x="0" y="0"/>
                  </a:moveTo>
                  <a:lnTo>
                    <a:pt x="741828" y="0"/>
                  </a:lnTo>
                  <a:lnTo>
                    <a:pt x="741828" y="66683"/>
                  </a:lnTo>
                  <a:lnTo>
                    <a:pt x="0" y="66683"/>
                  </a:lnTo>
                  <a:close/>
                </a:path>
              </a:pathLst>
            </a:custGeom>
            <a:solidFill>
              <a:srgbClr val="FFFFFF"/>
            </a:solidFill>
          </p:spPr>
        </p:sp>
        <p:sp>
          <p:nvSpPr>
            <p:cNvPr name="TextBox 38" id="38"/>
            <p:cNvSpPr txBox="true"/>
            <p:nvPr/>
          </p:nvSpPr>
          <p:spPr>
            <a:xfrm>
              <a:off x="0" y="-38100"/>
              <a:ext cx="741828" cy="104783"/>
            </a:xfrm>
            <a:prstGeom prst="rect">
              <a:avLst/>
            </a:prstGeom>
          </p:spPr>
          <p:txBody>
            <a:bodyPr anchor="ctr" rtlCol="false" tIns="50800" lIns="50800" bIns="50800" rIns="50800"/>
            <a:lstStyle/>
            <a:p>
              <a:pPr algn="ctr">
                <a:lnSpc>
                  <a:spcPts val="2659"/>
                </a:lnSpc>
              </a:pPr>
            </a:p>
          </p:txBody>
        </p:sp>
      </p:grpSp>
      <p:grpSp>
        <p:nvGrpSpPr>
          <p:cNvPr name="Group 39" id="39"/>
          <p:cNvGrpSpPr/>
          <p:nvPr/>
        </p:nvGrpSpPr>
        <p:grpSpPr>
          <a:xfrm rot="0">
            <a:off x="14351563" y="5631503"/>
            <a:ext cx="2754491" cy="253187"/>
            <a:chOff x="0" y="0"/>
            <a:chExt cx="725463" cy="66683"/>
          </a:xfrm>
        </p:grpSpPr>
        <p:sp>
          <p:nvSpPr>
            <p:cNvPr name="Freeform 40" id="40"/>
            <p:cNvSpPr/>
            <p:nvPr/>
          </p:nvSpPr>
          <p:spPr>
            <a:xfrm flipH="false" flipV="false" rot="0">
              <a:off x="0" y="0"/>
              <a:ext cx="725463" cy="66683"/>
            </a:xfrm>
            <a:custGeom>
              <a:avLst/>
              <a:gdLst/>
              <a:ahLst/>
              <a:cxnLst/>
              <a:rect r="r" b="b" t="t" l="l"/>
              <a:pathLst>
                <a:path h="66683" w="725463">
                  <a:moveTo>
                    <a:pt x="0" y="0"/>
                  </a:moveTo>
                  <a:lnTo>
                    <a:pt x="725463" y="0"/>
                  </a:lnTo>
                  <a:lnTo>
                    <a:pt x="725463" y="66683"/>
                  </a:lnTo>
                  <a:lnTo>
                    <a:pt x="0" y="66683"/>
                  </a:lnTo>
                  <a:close/>
                </a:path>
              </a:pathLst>
            </a:custGeom>
            <a:solidFill>
              <a:srgbClr val="FFFFFF"/>
            </a:solidFill>
          </p:spPr>
        </p:sp>
        <p:sp>
          <p:nvSpPr>
            <p:cNvPr name="TextBox 41" id="41"/>
            <p:cNvSpPr txBox="true"/>
            <p:nvPr/>
          </p:nvSpPr>
          <p:spPr>
            <a:xfrm>
              <a:off x="0" y="-38100"/>
              <a:ext cx="725463" cy="104783"/>
            </a:xfrm>
            <a:prstGeom prst="rect">
              <a:avLst/>
            </a:prstGeom>
          </p:spPr>
          <p:txBody>
            <a:bodyPr anchor="ctr" rtlCol="false" tIns="50800" lIns="50800" bIns="50800" rIns="50800"/>
            <a:lstStyle/>
            <a:p>
              <a:pPr algn="ctr">
                <a:lnSpc>
                  <a:spcPts val="2659"/>
                </a:lnSpc>
              </a:pPr>
            </a:p>
          </p:txBody>
        </p:sp>
      </p:grpSp>
      <p:grpSp>
        <p:nvGrpSpPr>
          <p:cNvPr name="Group 42" id="42"/>
          <p:cNvGrpSpPr/>
          <p:nvPr/>
        </p:nvGrpSpPr>
        <p:grpSpPr>
          <a:xfrm rot="0">
            <a:off x="14601291" y="6014137"/>
            <a:ext cx="2658009" cy="276139"/>
            <a:chOff x="0" y="0"/>
            <a:chExt cx="700052" cy="72728"/>
          </a:xfrm>
        </p:grpSpPr>
        <p:sp>
          <p:nvSpPr>
            <p:cNvPr name="Freeform 43" id="43"/>
            <p:cNvSpPr/>
            <p:nvPr/>
          </p:nvSpPr>
          <p:spPr>
            <a:xfrm flipH="false" flipV="false" rot="0">
              <a:off x="0" y="0"/>
              <a:ext cx="700052" cy="72728"/>
            </a:xfrm>
            <a:custGeom>
              <a:avLst/>
              <a:gdLst/>
              <a:ahLst/>
              <a:cxnLst/>
              <a:rect r="r" b="b" t="t" l="l"/>
              <a:pathLst>
                <a:path h="72728" w="700052">
                  <a:moveTo>
                    <a:pt x="0" y="0"/>
                  </a:moveTo>
                  <a:lnTo>
                    <a:pt x="700052" y="0"/>
                  </a:lnTo>
                  <a:lnTo>
                    <a:pt x="700052" y="72728"/>
                  </a:lnTo>
                  <a:lnTo>
                    <a:pt x="0" y="72728"/>
                  </a:lnTo>
                  <a:close/>
                </a:path>
              </a:pathLst>
            </a:custGeom>
            <a:solidFill>
              <a:srgbClr val="FFFFFF"/>
            </a:solidFill>
          </p:spPr>
        </p:sp>
        <p:sp>
          <p:nvSpPr>
            <p:cNvPr name="TextBox 44" id="44"/>
            <p:cNvSpPr txBox="true"/>
            <p:nvPr/>
          </p:nvSpPr>
          <p:spPr>
            <a:xfrm>
              <a:off x="0" y="-38100"/>
              <a:ext cx="700052" cy="110828"/>
            </a:xfrm>
            <a:prstGeom prst="rect">
              <a:avLst/>
            </a:prstGeom>
          </p:spPr>
          <p:txBody>
            <a:bodyPr anchor="ctr" rtlCol="false" tIns="50800" lIns="50800" bIns="50800" rIns="50800"/>
            <a:lstStyle/>
            <a:p>
              <a:pPr algn="ctr">
                <a:lnSpc>
                  <a:spcPts val="2659"/>
                </a:lnSpc>
              </a:pPr>
            </a:p>
          </p:txBody>
        </p:sp>
      </p:grpSp>
      <p:sp>
        <p:nvSpPr>
          <p:cNvPr name="TextBox 45" id="45"/>
          <p:cNvSpPr txBox="true"/>
          <p:nvPr/>
        </p:nvSpPr>
        <p:spPr>
          <a:xfrm rot="0">
            <a:off x="11672061" y="6744216"/>
            <a:ext cx="5587239" cy="2249778"/>
          </a:xfrm>
          <a:prstGeom prst="rect">
            <a:avLst/>
          </a:prstGeom>
        </p:spPr>
        <p:txBody>
          <a:bodyPr anchor="t" rtlCol="false" tIns="0" lIns="0" bIns="0" rIns="0">
            <a:spAutoFit/>
          </a:bodyPr>
          <a:lstStyle/>
          <a:p>
            <a:pPr algn="l" marL="379847" indent="-189923" lvl="1">
              <a:lnSpc>
                <a:spcPts val="2621"/>
              </a:lnSpc>
              <a:buFont typeface="Arial"/>
              <a:buChar char="•"/>
            </a:pPr>
            <a:r>
              <a:rPr lang="en-US" sz="1759">
                <a:solidFill>
                  <a:srgbClr val="000000"/>
                </a:solidFill>
                <a:latin typeface="DM Sans"/>
                <a:ea typeface="DM Sans"/>
                <a:cs typeface="DM Sans"/>
                <a:sym typeface="DM Sans"/>
              </a:rPr>
              <a:t>It is widely used in the feature extraction.</a:t>
            </a:r>
          </a:p>
          <a:p>
            <a:pPr algn="l" marL="379847" indent="-189923" lvl="1">
              <a:lnSpc>
                <a:spcPts val="2621"/>
              </a:lnSpc>
              <a:buFont typeface="Arial"/>
              <a:buChar char="•"/>
            </a:pPr>
            <a:r>
              <a:rPr lang="en-US" sz="1759">
                <a:solidFill>
                  <a:srgbClr val="000000"/>
                </a:solidFill>
                <a:latin typeface="DM Sans"/>
                <a:ea typeface="DM Sans"/>
                <a:cs typeface="DM Sans"/>
                <a:sym typeface="DM Sans"/>
              </a:rPr>
              <a:t>It can extract the lines even through noice data.</a:t>
            </a:r>
          </a:p>
          <a:p>
            <a:pPr algn="l" marL="379847" indent="-189923" lvl="1">
              <a:lnSpc>
                <a:spcPts val="2621"/>
              </a:lnSpc>
              <a:buFont typeface="Arial"/>
              <a:buChar char="•"/>
            </a:pPr>
            <a:r>
              <a:rPr lang="en-US" sz="1759">
                <a:solidFill>
                  <a:srgbClr val="000000"/>
                </a:solidFill>
                <a:latin typeface="DM Sans"/>
                <a:ea typeface="DM Sans"/>
                <a:cs typeface="DM Sans"/>
                <a:sym typeface="DM Sans"/>
              </a:rPr>
              <a:t>By Hough transform, we can detect the missing. lines which are broken  while edge detection.</a:t>
            </a:r>
          </a:p>
          <a:p>
            <a:pPr algn="l" marL="379847" indent="-189923" lvl="1">
              <a:lnSpc>
                <a:spcPts val="2621"/>
              </a:lnSpc>
              <a:buFont typeface="Arial"/>
              <a:buChar char="•"/>
            </a:pPr>
            <a:r>
              <a:rPr lang="en-US" sz="1759">
                <a:solidFill>
                  <a:srgbClr val="000000"/>
                </a:solidFill>
                <a:latin typeface="DM Sans"/>
                <a:ea typeface="DM Sans"/>
                <a:cs typeface="DM Sans"/>
                <a:sym typeface="DM Sans"/>
              </a:rPr>
              <a:t>We can use it in lane detection of the road.</a:t>
            </a:r>
          </a:p>
          <a:p>
            <a:pPr algn="l" marL="379847" indent="-189923" lvl="1">
              <a:lnSpc>
                <a:spcPts val="2621"/>
              </a:lnSpc>
              <a:buFont typeface="Arial"/>
              <a:buChar char="•"/>
            </a:pPr>
            <a:r>
              <a:rPr lang="en-US" sz="1759">
                <a:solidFill>
                  <a:srgbClr val="000000"/>
                </a:solidFill>
                <a:latin typeface="DM Sans"/>
                <a:ea typeface="DM Sans"/>
                <a:cs typeface="DM Sans"/>
                <a:sym typeface="DM Sans"/>
              </a:rPr>
              <a:t>Another big advantage is used for the building-edge extraction.</a:t>
            </a:r>
          </a:p>
        </p:txBody>
      </p:sp>
      <p:sp>
        <p:nvSpPr>
          <p:cNvPr name="TextBox 46" id="46"/>
          <p:cNvSpPr txBox="true"/>
          <p:nvPr/>
        </p:nvSpPr>
        <p:spPr>
          <a:xfrm rot="0">
            <a:off x="3458475" y="1509155"/>
            <a:ext cx="2816627" cy="1657096"/>
          </a:xfrm>
          <a:prstGeom prst="rect">
            <a:avLst/>
          </a:prstGeom>
        </p:spPr>
        <p:txBody>
          <a:bodyPr anchor="t" rtlCol="false" tIns="0" lIns="0" bIns="0" rIns="0">
            <a:spAutoFit/>
          </a:bodyPr>
          <a:lstStyle/>
          <a:p>
            <a:pPr algn="l" marL="280668" indent="-140334" lvl="1">
              <a:lnSpc>
                <a:spcPts val="1936"/>
              </a:lnSpc>
              <a:buFont typeface="Arial"/>
              <a:buChar char="•"/>
            </a:pPr>
            <a:r>
              <a:rPr lang="en-US" sz="1299">
                <a:solidFill>
                  <a:srgbClr val="000000"/>
                </a:solidFill>
                <a:latin typeface="DM Sans"/>
                <a:ea typeface="DM Sans"/>
                <a:cs typeface="DM Sans"/>
                <a:sym typeface="DM Sans"/>
              </a:rPr>
              <a:t>Elegant method for direct object recognition</a:t>
            </a:r>
          </a:p>
          <a:p>
            <a:pPr algn="l" marL="280668" indent="-140334" lvl="1">
              <a:lnSpc>
                <a:spcPts val="1936"/>
              </a:lnSpc>
              <a:buFont typeface="Arial"/>
              <a:buChar char="•"/>
            </a:pPr>
            <a:r>
              <a:rPr lang="en-US" sz="1299">
                <a:solidFill>
                  <a:srgbClr val="000000"/>
                </a:solidFill>
                <a:latin typeface="DM Sans"/>
                <a:ea typeface="DM Sans"/>
                <a:cs typeface="DM Sans"/>
                <a:sym typeface="DM Sans"/>
              </a:rPr>
              <a:t>Edges need not be connected</a:t>
            </a:r>
          </a:p>
          <a:p>
            <a:pPr algn="l" marL="280668" indent="-140334" lvl="1">
              <a:lnSpc>
                <a:spcPts val="1936"/>
              </a:lnSpc>
              <a:buFont typeface="Arial"/>
              <a:buChar char="•"/>
            </a:pPr>
            <a:r>
              <a:rPr lang="en-US" sz="1299">
                <a:solidFill>
                  <a:srgbClr val="000000"/>
                </a:solidFill>
                <a:latin typeface="DM Sans"/>
                <a:ea typeface="DM Sans"/>
                <a:cs typeface="DM Sans"/>
                <a:sym typeface="DM Sans"/>
              </a:rPr>
              <a:t>Complete object need not be visible</a:t>
            </a:r>
          </a:p>
          <a:p>
            <a:pPr algn="l" marL="280668" indent="-140334" lvl="1">
              <a:lnSpc>
                <a:spcPts val="1936"/>
              </a:lnSpc>
              <a:buFont typeface="Arial"/>
              <a:buChar char="•"/>
            </a:pPr>
            <a:r>
              <a:rPr lang="en-US" sz="1299">
                <a:solidFill>
                  <a:srgbClr val="000000"/>
                </a:solidFill>
                <a:latin typeface="DM Sans"/>
                <a:ea typeface="DM Sans"/>
                <a:cs typeface="DM Sans"/>
                <a:sym typeface="DM Sans"/>
              </a:rPr>
              <a:t>Key Idea: Edges VOTE for the possible model</a:t>
            </a:r>
          </a:p>
        </p:txBody>
      </p:sp>
      <p:sp>
        <p:nvSpPr>
          <p:cNvPr name="TextBox 47" id="47"/>
          <p:cNvSpPr txBox="true"/>
          <p:nvPr/>
        </p:nvSpPr>
        <p:spPr>
          <a:xfrm rot="0">
            <a:off x="5468828" y="3519618"/>
            <a:ext cx="7350343" cy="2429972"/>
          </a:xfrm>
          <a:prstGeom prst="rect">
            <a:avLst/>
          </a:prstGeom>
        </p:spPr>
        <p:txBody>
          <a:bodyPr anchor="t" rtlCol="false" tIns="0" lIns="0" bIns="0" rIns="0">
            <a:spAutoFit/>
          </a:bodyPr>
          <a:lstStyle/>
          <a:p>
            <a:pPr algn="ctr">
              <a:lnSpc>
                <a:spcPts val="9877"/>
              </a:lnSpc>
              <a:spcBef>
                <a:spcPct val="0"/>
              </a:spcBef>
            </a:pPr>
            <a:r>
              <a:rPr lang="en-US" sz="7055">
                <a:solidFill>
                  <a:srgbClr val="000000"/>
                </a:solidFill>
                <a:latin typeface="Open Sans Extra Bold"/>
                <a:ea typeface="Open Sans Extra Bold"/>
                <a:cs typeface="Open Sans Extra Bold"/>
                <a:sym typeface="Open Sans Extra Bold"/>
              </a:rPr>
              <a:t>Hough Transform</a:t>
            </a:r>
          </a:p>
        </p:txBody>
      </p:sp>
      <p:sp>
        <p:nvSpPr>
          <p:cNvPr name="TextBox 48" id="48"/>
          <p:cNvSpPr txBox="true"/>
          <p:nvPr/>
        </p:nvSpPr>
        <p:spPr>
          <a:xfrm rot="0">
            <a:off x="13852109" y="3865802"/>
            <a:ext cx="2318230" cy="407318"/>
          </a:xfrm>
          <a:prstGeom prst="rect">
            <a:avLst/>
          </a:prstGeom>
        </p:spPr>
        <p:txBody>
          <a:bodyPr anchor="t" rtlCol="false" tIns="0" lIns="0" bIns="0" rIns="0">
            <a:spAutoFit/>
          </a:bodyPr>
          <a:lstStyle/>
          <a:p>
            <a:pPr algn="ctr">
              <a:lnSpc>
                <a:spcPts val="3320"/>
              </a:lnSpc>
            </a:pPr>
            <a:r>
              <a:rPr lang="en-US" sz="2372">
                <a:solidFill>
                  <a:srgbClr val="000000"/>
                </a:solidFill>
                <a:latin typeface="Canva Sans Bold"/>
                <a:ea typeface="Canva Sans Bold"/>
                <a:cs typeface="Canva Sans Bold"/>
                <a:sym typeface="Canva Sans Bold"/>
              </a:rPr>
              <a:t>flowchart</a:t>
            </a:r>
          </a:p>
        </p:txBody>
      </p:sp>
      <p:sp>
        <p:nvSpPr>
          <p:cNvPr name="TextBox 49" id="49"/>
          <p:cNvSpPr txBox="true"/>
          <p:nvPr/>
        </p:nvSpPr>
        <p:spPr>
          <a:xfrm rot="0">
            <a:off x="13647406" y="4414506"/>
            <a:ext cx="1408314" cy="216812"/>
          </a:xfrm>
          <a:prstGeom prst="rect">
            <a:avLst/>
          </a:prstGeom>
        </p:spPr>
        <p:txBody>
          <a:bodyPr anchor="t" rtlCol="false" tIns="0" lIns="0" bIns="0" rIns="0">
            <a:spAutoFit/>
          </a:bodyPr>
          <a:lstStyle/>
          <a:p>
            <a:pPr algn="ctr">
              <a:lnSpc>
                <a:spcPts val="1744"/>
              </a:lnSpc>
            </a:pPr>
            <a:r>
              <a:rPr lang="en-US" sz="1245">
                <a:solidFill>
                  <a:srgbClr val="000000"/>
                </a:solidFill>
                <a:latin typeface="Canva Sans"/>
                <a:ea typeface="Canva Sans"/>
                <a:cs typeface="Canva Sans"/>
                <a:sym typeface="Canva Sans"/>
              </a:rPr>
              <a:t>input Edge image</a:t>
            </a:r>
          </a:p>
        </p:txBody>
      </p:sp>
      <p:sp>
        <p:nvSpPr>
          <p:cNvPr name="TextBox 50" id="50"/>
          <p:cNvSpPr txBox="true"/>
          <p:nvPr/>
        </p:nvSpPr>
        <p:spPr>
          <a:xfrm rot="0">
            <a:off x="13793048" y="4847910"/>
            <a:ext cx="2907737" cy="169450"/>
          </a:xfrm>
          <a:prstGeom prst="rect">
            <a:avLst/>
          </a:prstGeom>
        </p:spPr>
        <p:txBody>
          <a:bodyPr anchor="t" rtlCol="false" tIns="0" lIns="0" bIns="0" rIns="0">
            <a:spAutoFit/>
          </a:bodyPr>
          <a:lstStyle/>
          <a:p>
            <a:pPr algn="ctr">
              <a:lnSpc>
                <a:spcPts val="1481"/>
              </a:lnSpc>
            </a:pPr>
            <a:r>
              <a:rPr lang="en-US" sz="1058">
                <a:solidFill>
                  <a:srgbClr val="000000"/>
                </a:solidFill>
                <a:latin typeface="Canva Sans"/>
                <a:ea typeface="Canva Sans"/>
                <a:cs typeface="Canva Sans"/>
                <a:sym typeface="Canva Sans"/>
              </a:rPr>
              <a:t>Mapping edge points to parametric space</a:t>
            </a:r>
          </a:p>
        </p:txBody>
      </p:sp>
      <p:sp>
        <p:nvSpPr>
          <p:cNvPr name="TextBox 51" id="51"/>
          <p:cNvSpPr txBox="true"/>
          <p:nvPr/>
        </p:nvSpPr>
        <p:spPr>
          <a:xfrm rot="0">
            <a:off x="14018535" y="5244966"/>
            <a:ext cx="1985377" cy="200721"/>
          </a:xfrm>
          <a:prstGeom prst="rect">
            <a:avLst/>
          </a:prstGeom>
        </p:spPr>
        <p:txBody>
          <a:bodyPr anchor="t" rtlCol="false" tIns="0" lIns="0" bIns="0" rIns="0">
            <a:spAutoFit/>
          </a:bodyPr>
          <a:lstStyle/>
          <a:p>
            <a:pPr algn="ctr">
              <a:lnSpc>
                <a:spcPts val="1683"/>
              </a:lnSpc>
            </a:pPr>
            <a:r>
              <a:rPr lang="en-US" sz="1202">
                <a:solidFill>
                  <a:srgbClr val="000000"/>
                </a:solidFill>
                <a:latin typeface="Canva Sans"/>
                <a:ea typeface="Canva Sans"/>
                <a:cs typeface="Canva Sans"/>
                <a:sym typeface="Canva Sans"/>
              </a:rPr>
              <a:t>Creating ACUMULATOR</a:t>
            </a:r>
          </a:p>
        </p:txBody>
      </p:sp>
      <p:sp>
        <p:nvSpPr>
          <p:cNvPr name="TextBox 52" id="52"/>
          <p:cNvSpPr txBox="true"/>
          <p:nvPr/>
        </p:nvSpPr>
        <p:spPr>
          <a:xfrm rot="0">
            <a:off x="14351563" y="5650553"/>
            <a:ext cx="2640374" cy="193194"/>
          </a:xfrm>
          <a:prstGeom prst="rect">
            <a:avLst/>
          </a:prstGeom>
        </p:spPr>
        <p:txBody>
          <a:bodyPr anchor="t" rtlCol="false" tIns="0" lIns="0" bIns="0" rIns="0">
            <a:spAutoFit/>
          </a:bodyPr>
          <a:lstStyle/>
          <a:p>
            <a:pPr algn="ctr">
              <a:lnSpc>
                <a:spcPts val="1613"/>
              </a:lnSpc>
            </a:pPr>
            <a:r>
              <a:rPr lang="en-US" sz="1152">
                <a:solidFill>
                  <a:srgbClr val="000000"/>
                </a:solidFill>
                <a:latin typeface="Canva Sans"/>
                <a:ea typeface="Canva Sans"/>
                <a:cs typeface="Canva Sans"/>
                <a:sym typeface="Canva Sans"/>
              </a:rPr>
              <a:t>Find the point with maximum voting</a:t>
            </a:r>
          </a:p>
        </p:txBody>
      </p:sp>
      <p:sp>
        <p:nvSpPr>
          <p:cNvPr name="TextBox 53" id="53"/>
          <p:cNvSpPr txBox="true"/>
          <p:nvPr/>
        </p:nvSpPr>
        <p:spPr>
          <a:xfrm rot="0">
            <a:off x="14283758" y="6037090"/>
            <a:ext cx="1985377" cy="200721"/>
          </a:xfrm>
          <a:prstGeom prst="rect">
            <a:avLst/>
          </a:prstGeom>
        </p:spPr>
        <p:txBody>
          <a:bodyPr anchor="t" rtlCol="false" tIns="0" lIns="0" bIns="0" rIns="0">
            <a:spAutoFit/>
          </a:bodyPr>
          <a:lstStyle/>
          <a:p>
            <a:pPr algn="ctr">
              <a:lnSpc>
                <a:spcPts val="1683"/>
              </a:lnSpc>
            </a:pPr>
            <a:r>
              <a:rPr lang="en-US" sz="1202">
                <a:solidFill>
                  <a:srgbClr val="000000"/>
                </a:solidFill>
                <a:latin typeface="Canva Sans"/>
                <a:ea typeface="Canva Sans"/>
                <a:cs typeface="Canva Sans"/>
                <a:sym typeface="Canva Sans"/>
              </a:rPr>
              <a:t>Detection of Line</a:t>
            </a:r>
          </a:p>
        </p:txBody>
      </p:sp>
      <p:sp>
        <p:nvSpPr>
          <p:cNvPr name="TextBox 54" id="54"/>
          <p:cNvSpPr txBox="true"/>
          <p:nvPr/>
        </p:nvSpPr>
        <p:spPr>
          <a:xfrm rot="0">
            <a:off x="2950271" y="3932019"/>
            <a:ext cx="2852763" cy="341101"/>
          </a:xfrm>
          <a:prstGeom prst="rect">
            <a:avLst/>
          </a:prstGeom>
        </p:spPr>
        <p:txBody>
          <a:bodyPr anchor="t" rtlCol="false" tIns="0" lIns="0" bIns="0" rIns="0">
            <a:spAutoFit/>
          </a:bodyPr>
          <a:lstStyle/>
          <a:p>
            <a:pPr algn="ctr">
              <a:lnSpc>
                <a:spcPts val="2724"/>
              </a:lnSpc>
            </a:pPr>
            <a:r>
              <a:rPr lang="en-US" sz="1945">
                <a:solidFill>
                  <a:srgbClr val="000000"/>
                </a:solidFill>
                <a:latin typeface="Canva Sans"/>
                <a:ea typeface="Canva Sans"/>
                <a:cs typeface="Canva Sans"/>
                <a:sym typeface="Canva Sans"/>
              </a:rPr>
              <a:t>The Parameter Plane</a:t>
            </a:r>
          </a:p>
        </p:txBody>
      </p:sp>
      <p:sp>
        <p:nvSpPr>
          <p:cNvPr name="TextBox 55" id="55"/>
          <p:cNvSpPr txBox="true"/>
          <p:nvPr/>
        </p:nvSpPr>
        <p:spPr>
          <a:xfrm rot="0">
            <a:off x="2802526" y="4277293"/>
            <a:ext cx="3472576" cy="2023946"/>
          </a:xfrm>
          <a:prstGeom prst="rect">
            <a:avLst/>
          </a:prstGeom>
        </p:spPr>
        <p:txBody>
          <a:bodyPr anchor="t" rtlCol="false" tIns="0" lIns="0" bIns="0" rIns="0">
            <a:spAutoFit/>
          </a:bodyPr>
          <a:lstStyle/>
          <a:p>
            <a:pPr algn="l" marL="290566" indent="-145283" lvl="1">
              <a:lnSpc>
                <a:spcPts val="1722"/>
              </a:lnSpc>
              <a:buFont typeface="Arial"/>
              <a:buChar char="•"/>
            </a:pPr>
            <a:r>
              <a:rPr lang="en-US" sz="1345" spc="43">
                <a:solidFill>
                  <a:srgbClr val="000000"/>
                </a:solidFill>
                <a:latin typeface="Canva Sans"/>
                <a:ea typeface="Canva Sans"/>
                <a:cs typeface="Canva Sans"/>
                <a:sym typeface="Canva Sans"/>
              </a:rPr>
              <a:t>Each point in the (x,y) space(image plane) is mapped to a straight line in the (m,c) space (parameter plane).</a:t>
            </a:r>
          </a:p>
          <a:p>
            <a:pPr algn="l" marL="290566" indent="-145283" lvl="1">
              <a:lnSpc>
                <a:spcPts val="1884"/>
              </a:lnSpc>
              <a:buFont typeface="Arial"/>
              <a:buChar char="•"/>
            </a:pPr>
            <a:r>
              <a:rPr lang="en-US" sz="1345">
                <a:solidFill>
                  <a:srgbClr val="000000"/>
                </a:solidFill>
                <a:latin typeface="Canva Sans"/>
                <a:ea typeface="Canva Sans"/>
                <a:cs typeface="Canva Sans"/>
                <a:sym typeface="Canva Sans"/>
              </a:rPr>
              <a:t>A straight line in the (x,y) space (image plane) is mapped to the intersection point of the lines corresponding to its points, in the (m,c) space (parameter plane).</a:t>
            </a:r>
          </a:p>
        </p:txBody>
      </p:sp>
      <p:sp>
        <p:nvSpPr>
          <p:cNvPr name="TextBox 56" id="56"/>
          <p:cNvSpPr txBox="true"/>
          <p:nvPr/>
        </p:nvSpPr>
        <p:spPr>
          <a:xfrm rot="0">
            <a:off x="2696617" y="6721697"/>
            <a:ext cx="3360073" cy="344873"/>
          </a:xfrm>
          <a:prstGeom prst="rect">
            <a:avLst/>
          </a:prstGeom>
        </p:spPr>
        <p:txBody>
          <a:bodyPr anchor="t" rtlCol="false" tIns="0" lIns="0" bIns="0" rIns="0">
            <a:spAutoFit/>
          </a:bodyPr>
          <a:lstStyle/>
          <a:p>
            <a:pPr algn="ctr">
              <a:lnSpc>
                <a:spcPts val="2878"/>
              </a:lnSpc>
            </a:pPr>
            <a:r>
              <a:rPr lang="en-US" sz="2056">
                <a:solidFill>
                  <a:srgbClr val="000000"/>
                </a:solidFill>
                <a:latin typeface="Canva Sans"/>
                <a:ea typeface="Canva Sans"/>
                <a:cs typeface="Canva Sans"/>
                <a:sym typeface="Canva Sans"/>
              </a:rPr>
              <a:t>The Accumulator Concept</a:t>
            </a:r>
          </a:p>
        </p:txBody>
      </p:sp>
      <p:sp>
        <p:nvSpPr>
          <p:cNvPr name="TextBox 57" id="57"/>
          <p:cNvSpPr txBox="true"/>
          <p:nvPr/>
        </p:nvSpPr>
        <p:spPr>
          <a:xfrm rot="0">
            <a:off x="2950271" y="7229409"/>
            <a:ext cx="3472576" cy="1472226"/>
          </a:xfrm>
          <a:prstGeom prst="rect">
            <a:avLst/>
          </a:prstGeom>
        </p:spPr>
        <p:txBody>
          <a:bodyPr anchor="t" rtlCol="false" tIns="0" lIns="0" bIns="0" rIns="0">
            <a:spAutoFit/>
          </a:bodyPr>
          <a:lstStyle/>
          <a:p>
            <a:pPr algn="l" marL="290566" indent="-145283" lvl="1">
              <a:lnSpc>
                <a:spcPts val="1722"/>
              </a:lnSpc>
              <a:buFont typeface="Arial"/>
              <a:buChar char="•"/>
            </a:pPr>
            <a:r>
              <a:rPr lang="en-US" sz="1345" spc="43">
                <a:solidFill>
                  <a:srgbClr val="000000"/>
                </a:solidFill>
                <a:latin typeface="Canva Sans"/>
                <a:ea typeface="Canva Sans"/>
                <a:cs typeface="Canva Sans"/>
                <a:sym typeface="Canva Sans"/>
              </a:rPr>
              <a:t>The (m,c) space (parameter plane) is subdivided in cells.</a:t>
            </a:r>
          </a:p>
          <a:p>
            <a:pPr algn="l" marL="290566" indent="-145283" lvl="1">
              <a:lnSpc>
                <a:spcPts val="1722"/>
              </a:lnSpc>
              <a:buFont typeface="Arial"/>
              <a:buChar char="•"/>
            </a:pPr>
            <a:r>
              <a:rPr lang="en-US" sz="1345" spc="43">
                <a:solidFill>
                  <a:srgbClr val="000000"/>
                </a:solidFill>
                <a:latin typeface="Canva Sans"/>
                <a:ea typeface="Canva Sans"/>
                <a:cs typeface="Canva Sans"/>
                <a:sym typeface="Canva Sans"/>
              </a:rPr>
              <a:t>Each pixel (x,y) int he original image vote in the (m,c) space for each line passing through it.</a:t>
            </a:r>
          </a:p>
          <a:p>
            <a:pPr algn="l" marL="290566" indent="-145283" lvl="1">
              <a:lnSpc>
                <a:spcPts val="1722"/>
              </a:lnSpc>
              <a:buFont typeface="Arial"/>
              <a:buChar char="•"/>
            </a:pPr>
            <a:r>
              <a:rPr lang="en-US" sz="1345" spc="43">
                <a:solidFill>
                  <a:srgbClr val="000000"/>
                </a:solidFill>
                <a:latin typeface="Canva Sans"/>
                <a:ea typeface="Canva Sans"/>
                <a:cs typeface="Canva Sans"/>
                <a:sym typeface="Canva Sans"/>
              </a:rPr>
              <a:t>The votes are summed in an Accumulator</a:t>
            </a:r>
          </a:p>
        </p:txBody>
      </p:sp>
      <p:sp>
        <p:nvSpPr>
          <p:cNvPr name="TextBox 58" id="58"/>
          <p:cNvSpPr txBox="true"/>
          <p:nvPr/>
        </p:nvSpPr>
        <p:spPr>
          <a:xfrm rot="0">
            <a:off x="12284019" y="1039355"/>
            <a:ext cx="4975281" cy="344873"/>
          </a:xfrm>
          <a:prstGeom prst="rect">
            <a:avLst/>
          </a:prstGeom>
        </p:spPr>
        <p:txBody>
          <a:bodyPr anchor="t" rtlCol="false" tIns="0" lIns="0" bIns="0" rIns="0">
            <a:spAutoFit/>
          </a:bodyPr>
          <a:lstStyle/>
          <a:p>
            <a:pPr algn="ctr">
              <a:lnSpc>
                <a:spcPts val="2878"/>
              </a:lnSpc>
            </a:pPr>
            <a:r>
              <a:rPr lang="en-US" sz="2056">
                <a:solidFill>
                  <a:srgbClr val="000000"/>
                </a:solidFill>
                <a:latin typeface="Canva Sans"/>
                <a:ea typeface="Canva Sans"/>
                <a:cs typeface="Canva Sans"/>
                <a:sym typeface="Canva Sans"/>
              </a:rPr>
              <a:t>The Motivation for Polar Coordinates</a:t>
            </a:r>
          </a:p>
        </p:txBody>
      </p:sp>
      <p:sp>
        <p:nvSpPr>
          <p:cNvPr name="TextBox 59" id="59"/>
          <p:cNvSpPr txBox="true"/>
          <p:nvPr/>
        </p:nvSpPr>
        <p:spPr>
          <a:xfrm rot="0">
            <a:off x="13228208" y="1708485"/>
            <a:ext cx="3472576" cy="1547696"/>
          </a:xfrm>
          <a:prstGeom prst="rect">
            <a:avLst/>
          </a:prstGeom>
        </p:spPr>
        <p:txBody>
          <a:bodyPr anchor="t" rtlCol="false" tIns="0" lIns="0" bIns="0" rIns="0">
            <a:spAutoFit/>
          </a:bodyPr>
          <a:lstStyle/>
          <a:p>
            <a:pPr algn="l" marL="290566" indent="-145283" lvl="1">
              <a:lnSpc>
                <a:spcPts val="1722"/>
              </a:lnSpc>
              <a:buFont typeface="Arial"/>
              <a:buChar char="•"/>
            </a:pPr>
            <a:r>
              <a:rPr lang="en-US" sz="1345" spc="43">
                <a:solidFill>
                  <a:srgbClr val="000000"/>
                </a:solidFill>
                <a:latin typeface="Canva Sans"/>
                <a:ea typeface="Canva Sans"/>
                <a:cs typeface="Canva Sans"/>
                <a:sym typeface="Canva Sans"/>
              </a:rPr>
              <a:t>Vertical lines cannot be mapped to the (m,c) space, since:</a:t>
            </a:r>
          </a:p>
          <a:p>
            <a:pPr algn="l">
              <a:lnSpc>
                <a:spcPts val="1722"/>
              </a:lnSpc>
            </a:pPr>
            <a:r>
              <a:rPr lang="en-US" sz="1345" spc="43">
                <a:solidFill>
                  <a:srgbClr val="000000"/>
                </a:solidFill>
                <a:latin typeface="Canva Sans"/>
                <a:ea typeface="Canva Sans"/>
                <a:cs typeface="Canva Sans"/>
                <a:sym typeface="Canva Sans"/>
              </a:rPr>
              <a:t>                      m = infinte </a:t>
            </a:r>
          </a:p>
          <a:p>
            <a:pPr algn="l">
              <a:lnSpc>
                <a:spcPts val="1722"/>
              </a:lnSpc>
            </a:pPr>
            <a:r>
              <a:rPr lang="en-US" sz="1345" spc="43">
                <a:solidFill>
                  <a:srgbClr val="000000"/>
                </a:solidFill>
                <a:latin typeface="Canva Sans"/>
                <a:ea typeface="Canva Sans"/>
                <a:cs typeface="Canva Sans"/>
                <a:sym typeface="Canva Sans"/>
              </a:rPr>
              <a:t>                       b = ?</a:t>
            </a:r>
          </a:p>
          <a:p>
            <a:pPr algn="l" marL="290566" indent="-145283" lvl="1">
              <a:lnSpc>
                <a:spcPts val="1884"/>
              </a:lnSpc>
              <a:buFont typeface="Arial"/>
              <a:buChar char="•"/>
            </a:pPr>
            <a:r>
              <a:rPr lang="en-US" sz="1345">
                <a:solidFill>
                  <a:srgbClr val="000000"/>
                </a:solidFill>
                <a:latin typeface="Canva Sans"/>
                <a:ea typeface="Canva Sans"/>
                <a:cs typeface="Canva Sans"/>
                <a:sym typeface="Canva Sans"/>
              </a:rPr>
              <a:t>Vertical lines can be described using polar coordinates </a:t>
            </a:r>
          </a:p>
          <a:p>
            <a:pPr algn="l">
              <a:lnSpc>
                <a:spcPts val="1884"/>
              </a:lnSpc>
            </a:pPr>
            <a:r>
              <a:rPr lang="en-US" sz="1345">
                <a:solidFill>
                  <a:srgbClr val="000000"/>
                </a:solidFill>
                <a:latin typeface="Canva Sans"/>
                <a:ea typeface="Canva Sans"/>
                <a:cs typeface="Canva Sans"/>
                <a:sym typeface="Canva Sans"/>
              </a:rPr>
              <a:t>                        x*cos(theta)+y*sin(theta) = 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1997113" y="2895638"/>
            <a:ext cx="14186850" cy="4895031"/>
          </a:xfrm>
          <a:prstGeom prst="rect">
            <a:avLst/>
          </a:prstGeom>
        </p:spPr>
        <p:txBody>
          <a:bodyPr anchor="t" rtlCol="false" tIns="0" lIns="0" bIns="0" rIns="0">
            <a:spAutoFit/>
          </a:bodyPr>
          <a:lstStyle/>
          <a:p>
            <a:pPr algn="ctr">
              <a:lnSpc>
                <a:spcPts val="5399"/>
              </a:lnSpc>
            </a:pPr>
            <a:r>
              <a:rPr lang="en-US" sz="5744">
                <a:solidFill>
                  <a:srgbClr val="000000"/>
                </a:solidFill>
                <a:latin typeface="Copperplate Gothic 29 BC"/>
                <a:ea typeface="Copperplate Gothic 29 BC"/>
                <a:cs typeface="Copperplate Gothic 29 BC"/>
                <a:sym typeface="Copperplate Gothic 29 BC"/>
              </a:rPr>
              <a:t>Aditya Modi(220071)(Leader)</a:t>
            </a:r>
          </a:p>
          <a:p>
            <a:pPr algn="ctr">
              <a:lnSpc>
                <a:spcPts val="5399"/>
              </a:lnSpc>
            </a:pPr>
            <a:r>
              <a:rPr lang="en-US" sz="5744">
                <a:solidFill>
                  <a:srgbClr val="000000"/>
                </a:solidFill>
                <a:latin typeface="Copperplate Gothic 29 BC"/>
                <a:ea typeface="Copperplate Gothic 29 BC"/>
                <a:cs typeface="Copperplate Gothic 29 BC"/>
                <a:sym typeface="Copperplate Gothic 29 BC"/>
              </a:rPr>
              <a:t>Akash Paijwar(220096)</a:t>
            </a:r>
          </a:p>
          <a:p>
            <a:pPr algn="ctr">
              <a:lnSpc>
                <a:spcPts val="5399"/>
              </a:lnSpc>
            </a:pPr>
            <a:r>
              <a:rPr lang="en-US" sz="5744">
                <a:solidFill>
                  <a:srgbClr val="000000"/>
                </a:solidFill>
                <a:latin typeface="Copperplate Gothic 29 BC"/>
                <a:ea typeface="Copperplate Gothic 29 BC"/>
                <a:cs typeface="Copperplate Gothic 29 BC"/>
                <a:sym typeface="Copperplate Gothic 29 BC"/>
              </a:rPr>
              <a:t>Himanshu(220452)</a:t>
            </a:r>
          </a:p>
          <a:p>
            <a:pPr algn="ctr">
              <a:lnSpc>
                <a:spcPts val="5399"/>
              </a:lnSpc>
            </a:pPr>
            <a:r>
              <a:rPr lang="en-US" sz="5744">
                <a:solidFill>
                  <a:srgbClr val="000000"/>
                </a:solidFill>
                <a:latin typeface="Copperplate Gothic 29 BC"/>
                <a:ea typeface="Copperplate Gothic 29 BC"/>
                <a:cs typeface="Copperplate Gothic 29 BC"/>
                <a:sym typeface="Copperplate Gothic 29 BC"/>
              </a:rPr>
              <a:t>Khushi Sahu(220532)</a:t>
            </a:r>
          </a:p>
          <a:p>
            <a:pPr algn="ctr">
              <a:lnSpc>
                <a:spcPts val="5399"/>
              </a:lnSpc>
            </a:pPr>
            <a:r>
              <a:rPr lang="en-US" sz="5744">
                <a:solidFill>
                  <a:srgbClr val="000000"/>
                </a:solidFill>
                <a:latin typeface="Copperplate Gothic 29 BC"/>
                <a:ea typeface="Copperplate Gothic 29 BC"/>
                <a:cs typeface="Copperplate Gothic 29 BC"/>
                <a:sym typeface="Copperplate Gothic 29 BC"/>
              </a:rPr>
              <a:t>Naman(220683)</a:t>
            </a:r>
          </a:p>
          <a:p>
            <a:pPr algn="ctr">
              <a:lnSpc>
                <a:spcPts val="5399"/>
              </a:lnSpc>
            </a:pPr>
            <a:r>
              <a:rPr lang="en-US" sz="5744">
                <a:solidFill>
                  <a:srgbClr val="000000"/>
                </a:solidFill>
                <a:latin typeface="Copperplate Gothic 29 BC"/>
                <a:ea typeface="Copperplate Gothic 29 BC"/>
                <a:cs typeface="Copperplate Gothic 29 BC"/>
                <a:sym typeface="Copperplate Gothic 29 BC"/>
              </a:rPr>
              <a:t>Pavi Agarwal(220762)</a:t>
            </a:r>
          </a:p>
          <a:p>
            <a:pPr algn="ctr">
              <a:lnSpc>
                <a:spcPts val="5399"/>
              </a:lnSpc>
            </a:pPr>
            <a:r>
              <a:rPr lang="en-US" sz="5744">
                <a:solidFill>
                  <a:srgbClr val="000000"/>
                </a:solidFill>
                <a:latin typeface="Copperplate Gothic 29 BC"/>
                <a:ea typeface="Copperplate Gothic 29 BC"/>
                <a:cs typeface="Copperplate Gothic 29 BC"/>
                <a:sym typeface="Copperplate Gothic 29 BC"/>
              </a:rPr>
              <a:t>Pubali Banerjee(220831)</a:t>
            </a:r>
          </a:p>
        </p:txBody>
      </p:sp>
      <p:sp>
        <p:nvSpPr>
          <p:cNvPr name="TextBox 18" id="18"/>
          <p:cNvSpPr txBox="true"/>
          <p:nvPr/>
        </p:nvSpPr>
        <p:spPr>
          <a:xfrm rot="0">
            <a:off x="3864059" y="1698231"/>
            <a:ext cx="9509838" cy="694711"/>
          </a:xfrm>
          <a:prstGeom prst="rect">
            <a:avLst/>
          </a:prstGeom>
        </p:spPr>
        <p:txBody>
          <a:bodyPr anchor="t" rtlCol="false" tIns="0" lIns="0" bIns="0" rIns="0">
            <a:spAutoFit/>
          </a:bodyPr>
          <a:lstStyle/>
          <a:p>
            <a:pPr algn="ctr">
              <a:lnSpc>
                <a:spcPts val="5225"/>
              </a:lnSpc>
            </a:pPr>
            <a:r>
              <a:rPr lang="en-US" sz="5225" spc="-104">
                <a:solidFill>
                  <a:srgbClr val="000000"/>
                </a:solidFill>
                <a:latin typeface="DM Sans Bold"/>
                <a:ea typeface="DM Sans Bold"/>
                <a:cs typeface="DM Sans Bold"/>
                <a:sym typeface="DM Sans Bold"/>
              </a:rPr>
              <a:t>Team Members</a:t>
            </a:r>
          </a:p>
        </p:txBody>
      </p:sp>
      <p:sp>
        <p:nvSpPr>
          <p:cNvPr name="Freeform 19" id="19"/>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823581" y="1028700"/>
            <a:ext cx="7458954" cy="8611385"/>
            <a:chOff x="0" y="0"/>
            <a:chExt cx="2758027" cy="3184150"/>
          </a:xfrm>
        </p:grpSpPr>
        <p:sp>
          <p:nvSpPr>
            <p:cNvPr name="Freeform 4" id="4"/>
            <p:cNvSpPr/>
            <p:nvPr/>
          </p:nvSpPr>
          <p:spPr>
            <a:xfrm flipH="false" flipV="false" rot="0">
              <a:off x="0" y="0"/>
              <a:ext cx="2758027" cy="3184150"/>
            </a:xfrm>
            <a:custGeom>
              <a:avLst/>
              <a:gdLst/>
              <a:ahLst/>
              <a:cxnLst/>
              <a:rect r="r" b="b" t="t" l="l"/>
              <a:pathLst>
                <a:path h="3184150" w="2758027">
                  <a:moveTo>
                    <a:pt x="15569" y="0"/>
                  </a:moveTo>
                  <a:lnTo>
                    <a:pt x="2742458" y="0"/>
                  </a:lnTo>
                  <a:cubicBezTo>
                    <a:pt x="2751056" y="0"/>
                    <a:pt x="2758027" y="6970"/>
                    <a:pt x="2758027" y="15569"/>
                  </a:cubicBezTo>
                  <a:lnTo>
                    <a:pt x="2758027" y="3168581"/>
                  </a:lnTo>
                  <a:cubicBezTo>
                    <a:pt x="2758027" y="3177180"/>
                    <a:pt x="2751056" y="3184150"/>
                    <a:pt x="2742458" y="3184150"/>
                  </a:cubicBezTo>
                  <a:lnTo>
                    <a:pt x="15569" y="3184150"/>
                  </a:lnTo>
                  <a:cubicBezTo>
                    <a:pt x="6970" y="3184150"/>
                    <a:pt x="0" y="3177180"/>
                    <a:pt x="0" y="3168581"/>
                  </a:cubicBezTo>
                  <a:lnTo>
                    <a:pt x="0" y="15569"/>
                  </a:lnTo>
                  <a:cubicBezTo>
                    <a:pt x="0" y="6970"/>
                    <a:pt x="6970" y="0"/>
                    <a:pt x="15569" y="0"/>
                  </a:cubicBezTo>
                  <a:close/>
                </a:path>
              </a:pathLst>
            </a:custGeom>
            <a:solidFill>
              <a:srgbClr val="8AB7E2"/>
            </a:solidFill>
            <a:ln w="9525" cap="sq">
              <a:solidFill>
                <a:srgbClr val="000000"/>
              </a:solidFill>
              <a:prstDash val="solid"/>
              <a:miter/>
            </a:ln>
          </p:spPr>
        </p:sp>
        <p:sp>
          <p:nvSpPr>
            <p:cNvPr name="TextBox 5" id="5"/>
            <p:cNvSpPr txBox="true"/>
            <p:nvPr/>
          </p:nvSpPr>
          <p:spPr>
            <a:xfrm>
              <a:off x="0" y="-38100"/>
              <a:ext cx="2758027" cy="3222250"/>
            </a:xfrm>
            <a:prstGeom prst="rect">
              <a:avLst/>
            </a:prstGeom>
          </p:spPr>
          <p:txBody>
            <a:bodyPr anchor="ctr" rtlCol="false" tIns="50800" lIns="50800" bIns="50800" rIns="50800"/>
            <a:lstStyle/>
            <a:p>
              <a:pPr algn="l">
                <a:lnSpc>
                  <a:spcPts val="2659"/>
                </a:lnSpc>
              </a:pPr>
            </a:p>
          </p:txBody>
        </p:sp>
      </p:grpSp>
      <p:sp>
        <p:nvSpPr>
          <p:cNvPr name="TextBox 6" id="6"/>
          <p:cNvSpPr txBox="true"/>
          <p:nvPr/>
        </p:nvSpPr>
        <p:spPr>
          <a:xfrm rot="0">
            <a:off x="823581" y="9678185"/>
            <a:ext cx="7458954" cy="295149"/>
          </a:xfrm>
          <a:prstGeom prst="rect">
            <a:avLst/>
          </a:prstGeom>
        </p:spPr>
        <p:txBody>
          <a:bodyPr anchor="t" rtlCol="false" tIns="0" lIns="0" bIns="0" rIns="0">
            <a:spAutoFit/>
          </a:bodyPr>
          <a:lstStyle/>
          <a:p>
            <a:pPr algn="ctr">
              <a:lnSpc>
                <a:spcPts val="2266"/>
              </a:lnSpc>
              <a:spcBef>
                <a:spcPct val="0"/>
              </a:spcBef>
            </a:pPr>
            <a:r>
              <a:rPr lang="en-US" sz="2200">
                <a:solidFill>
                  <a:srgbClr val="000000"/>
                </a:solidFill>
                <a:latin typeface="Canva Sans"/>
                <a:ea typeface="Canva Sans"/>
                <a:cs typeface="Canva Sans"/>
                <a:sym typeface="Canva Sans"/>
              </a:rPr>
              <a:t>Your paragraph text</a:t>
            </a:r>
          </a:p>
        </p:txBody>
      </p:sp>
      <p:sp>
        <p:nvSpPr>
          <p:cNvPr name="TextBox 7" id="7"/>
          <p:cNvSpPr txBox="true"/>
          <p:nvPr/>
        </p:nvSpPr>
        <p:spPr>
          <a:xfrm rot="0">
            <a:off x="1453387" y="923925"/>
            <a:ext cx="6199341" cy="920212"/>
          </a:xfrm>
          <a:prstGeom prst="rect">
            <a:avLst/>
          </a:prstGeom>
        </p:spPr>
        <p:txBody>
          <a:bodyPr anchor="t" rtlCol="false" tIns="0" lIns="0" bIns="0" rIns="0">
            <a:spAutoFit/>
          </a:bodyPr>
          <a:lstStyle/>
          <a:p>
            <a:pPr algn="ctr">
              <a:lnSpc>
                <a:spcPts val="7528"/>
              </a:lnSpc>
            </a:pPr>
            <a:r>
              <a:rPr lang="en-US" sz="5377">
                <a:solidFill>
                  <a:srgbClr val="000000"/>
                </a:solidFill>
                <a:latin typeface="Canva Sans Bold"/>
                <a:ea typeface="Canva Sans Bold"/>
                <a:cs typeface="Canva Sans Bold"/>
                <a:sym typeface="Canva Sans Bold"/>
              </a:rPr>
              <a:t>The Straight Line</a:t>
            </a:r>
          </a:p>
        </p:txBody>
      </p:sp>
      <p:sp>
        <p:nvSpPr>
          <p:cNvPr name="TextBox 8" id="8"/>
          <p:cNvSpPr txBox="true"/>
          <p:nvPr/>
        </p:nvSpPr>
        <p:spPr>
          <a:xfrm rot="0">
            <a:off x="823581" y="2207044"/>
            <a:ext cx="7458954" cy="2380615"/>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For each points (x, y) in the line the following equation applies:</a:t>
            </a:r>
          </a:p>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Therefore:</a:t>
            </a:r>
          </a:p>
          <a:p>
            <a:pPr algn="just">
              <a:lnSpc>
                <a:spcPts val="4759"/>
              </a:lnSpc>
            </a:pPr>
            <a:r>
              <a:rPr lang="en-US" sz="3399">
                <a:solidFill>
                  <a:srgbClr val="000000"/>
                </a:solidFill>
                <a:latin typeface="Canva Sans"/>
                <a:ea typeface="Canva Sans"/>
                <a:cs typeface="Canva Sans"/>
                <a:sym typeface="Canva Sans"/>
              </a:rPr>
              <a:t>        y = m*x + c</a:t>
            </a:r>
          </a:p>
        </p:txBody>
      </p:sp>
      <p:sp>
        <p:nvSpPr>
          <p:cNvPr name="AutoShape 9" id="9"/>
          <p:cNvSpPr/>
          <p:nvPr/>
        </p:nvSpPr>
        <p:spPr>
          <a:xfrm>
            <a:off x="9927771" y="1349602"/>
            <a:ext cx="1939921" cy="2337944"/>
          </a:xfrm>
          <a:prstGeom prst="line">
            <a:avLst/>
          </a:prstGeom>
          <a:ln cap="flat" w="38100">
            <a:solidFill>
              <a:srgbClr val="000000"/>
            </a:solidFill>
            <a:prstDash val="solid"/>
            <a:headEnd type="none" len="sm" w="sm"/>
            <a:tailEnd type="none" len="sm" w="sm"/>
          </a:ln>
        </p:spPr>
      </p:sp>
      <p:grpSp>
        <p:nvGrpSpPr>
          <p:cNvPr name="Group 10" id="10"/>
          <p:cNvGrpSpPr/>
          <p:nvPr/>
        </p:nvGrpSpPr>
        <p:grpSpPr>
          <a:xfrm rot="0">
            <a:off x="10171186" y="1749363"/>
            <a:ext cx="182880" cy="189548"/>
            <a:chOff x="0" y="0"/>
            <a:chExt cx="243840" cy="252730"/>
          </a:xfrm>
        </p:grpSpPr>
        <p:sp>
          <p:nvSpPr>
            <p:cNvPr name="Freeform 11" id="11"/>
            <p:cNvSpPr/>
            <p:nvPr/>
          </p:nvSpPr>
          <p:spPr>
            <a:xfrm flipH="false" flipV="false" rot="0">
              <a:off x="44450" y="49530"/>
              <a:ext cx="148590" cy="154940"/>
            </a:xfrm>
            <a:custGeom>
              <a:avLst/>
              <a:gdLst/>
              <a:ahLst/>
              <a:cxnLst/>
              <a:rect r="r" b="b" t="t" l="l"/>
              <a:pathLst>
                <a:path h="154940" w="148590">
                  <a:moveTo>
                    <a:pt x="148590" y="53340"/>
                  </a:moveTo>
                  <a:cubicBezTo>
                    <a:pt x="129540" y="134620"/>
                    <a:pt x="118110" y="140970"/>
                    <a:pt x="106680" y="146050"/>
                  </a:cubicBezTo>
                  <a:cubicBezTo>
                    <a:pt x="96520" y="151130"/>
                    <a:pt x="83820" y="154940"/>
                    <a:pt x="71120" y="152400"/>
                  </a:cubicBezTo>
                  <a:cubicBezTo>
                    <a:pt x="53340" y="148590"/>
                    <a:pt x="21590" y="133350"/>
                    <a:pt x="10160" y="115570"/>
                  </a:cubicBezTo>
                  <a:cubicBezTo>
                    <a:pt x="0" y="97790"/>
                    <a:pt x="1270" y="62230"/>
                    <a:pt x="6350" y="44450"/>
                  </a:cubicBezTo>
                  <a:cubicBezTo>
                    <a:pt x="10160" y="31750"/>
                    <a:pt x="19050" y="24130"/>
                    <a:pt x="27940" y="16510"/>
                  </a:cubicBezTo>
                  <a:cubicBezTo>
                    <a:pt x="36830" y="8890"/>
                    <a:pt x="48260" y="2540"/>
                    <a:pt x="62230" y="1270"/>
                  </a:cubicBezTo>
                  <a:cubicBezTo>
                    <a:pt x="81280" y="0"/>
                    <a:pt x="129540" y="22860"/>
                    <a:pt x="129540" y="22860"/>
                  </a:cubicBezTo>
                </a:path>
              </a:pathLst>
            </a:custGeom>
            <a:solidFill>
              <a:srgbClr val="000000"/>
            </a:solidFill>
            <a:ln cap="sq">
              <a:noFill/>
              <a:prstDash val="solid"/>
              <a:miter/>
            </a:ln>
          </p:spPr>
        </p:sp>
      </p:grpSp>
      <p:grpSp>
        <p:nvGrpSpPr>
          <p:cNvPr name="Group 12" id="12"/>
          <p:cNvGrpSpPr/>
          <p:nvPr/>
        </p:nvGrpSpPr>
        <p:grpSpPr>
          <a:xfrm rot="0">
            <a:off x="11285560" y="2989046"/>
            <a:ext cx="184785" cy="184785"/>
            <a:chOff x="0" y="0"/>
            <a:chExt cx="246380" cy="246380"/>
          </a:xfrm>
        </p:grpSpPr>
        <p:sp>
          <p:nvSpPr>
            <p:cNvPr name="Freeform 13" id="13"/>
            <p:cNvSpPr/>
            <p:nvPr/>
          </p:nvSpPr>
          <p:spPr>
            <a:xfrm flipH="false" flipV="false" rot="0">
              <a:off x="45720" y="49530"/>
              <a:ext cx="147320" cy="154940"/>
            </a:xfrm>
            <a:custGeom>
              <a:avLst/>
              <a:gdLst/>
              <a:ahLst/>
              <a:cxnLst/>
              <a:rect r="r" b="b" t="t" l="l"/>
              <a:pathLst>
                <a:path h="154940" w="147320">
                  <a:moveTo>
                    <a:pt x="147320" y="53340"/>
                  </a:moveTo>
                  <a:cubicBezTo>
                    <a:pt x="144780" y="107950"/>
                    <a:pt x="124460" y="137160"/>
                    <a:pt x="105410" y="146050"/>
                  </a:cubicBezTo>
                  <a:cubicBezTo>
                    <a:pt x="86360" y="154940"/>
                    <a:pt x="50800" y="149860"/>
                    <a:pt x="34290" y="142240"/>
                  </a:cubicBezTo>
                  <a:cubicBezTo>
                    <a:pt x="22860" y="137160"/>
                    <a:pt x="13970" y="128270"/>
                    <a:pt x="8890" y="115570"/>
                  </a:cubicBezTo>
                  <a:cubicBezTo>
                    <a:pt x="1270" y="99060"/>
                    <a:pt x="0" y="63500"/>
                    <a:pt x="5080" y="45720"/>
                  </a:cubicBezTo>
                  <a:cubicBezTo>
                    <a:pt x="8890" y="33020"/>
                    <a:pt x="17780" y="24130"/>
                    <a:pt x="26670" y="16510"/>
                  </a:cubicBezTo>
                  <a:cubicBezTo>
                    <a:pt x="35560" y="8890"/>
                    <a:pt x="46990" y="2540"/>
                    <a:pt x="60960" y="1270"/>
                  </a:cubicBezTo>
                  <a:cubicBezTo>
                    <a:pt x="80010" y="0"/>
                    <a:pt x="128270" y="22860"/>
                    <a:pt x="128270" y="22860"/>
                  </a:cubicBezTo>
                </a:path>
              </a:pathLst>
            </a:custGeom>
            <a:solidFill>
              <a:srgbClr val="000000"/>
            </a:solidFill>
            <a:ln cap="sq">
              <a:noFill/>
              <a:prstDash val="solid"/>
              <a:miter/>
            </a:ln>
          </p:spPr>
        </p:sp>
      </p:grpSp>
      <p:sp>
        <p:nvSpPr>
          <p:cNvPr name="TextBox 14" id="14"/>
          <p:cNvSpPr txBox="true"/>
          <p:nvPr/>
        </p:nvSpPr>
        <p:spPr>
          <a:xfrm rot="0">
            <a:off x="10354066" y="1282927"/>
            <a:ext cx="1528286"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(x1 , y1)</a:t>
            </a:r>
          </a:p>
        </p:txBody>
      </p:sp>
      <p:sp>
        <p:nvSpPr>
          <p:cNvPr name="TextBox 15" id="15"/>
          <p:cNvSpPr txBox="true"/>
          <p:nvPr/>
        </p:nvSpPr>
        <p:spPr>
          <a:xfrm rot="0">
            <a:off x="9927771" y="3107156"/>
            <a:ext cx="1542574"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(x2 , y2)</a:t>
            </a:r>
          </a:p>
        </p:txBody>
      </p:sp>
      <p:sp>
        <p:nvSpPr>
          <p:cNvPr name="AutoShape 16" id="16"/>
          <p:cNvSpPr/>
          <p:nvPr/>
        </p:nvSpPr>
        <p:spPr>
          <a:xfrm flipV="true">
            <a:off x="9554239" y="0"/>
            <a:ext cx="0" cy="4441501"/>
          </a:xfrm>
          <a:prstGeom prst="line">
            <a:avLst/>
          </a:prstGeom>
          <a:ln cap="flat" w="38100">
            <a:solidFill>
              <a:srgbClr val="000000"/>
            </a:solidFill>
            <a:prstDash val="solid"/>
            <a:headEnd type="none" len="sm" w="sm"/>
            <a:tailEnd type="arrow" len="sm" w="med"/>
          </a:ln>
        </p:spPr>
      </p:sp>
      <p:sp>
        <p:nvSpPr>
          <p:cNvPr name="AutoShape 17" id="17"/>
          <p:cNvSpPr/>
          <p:nvPr/>
        </p:nvSpPr>
        <p:spPr>
          <a:xfrm>
            <a:off x="8897459" y="4024941"/>
            <a:ext cx="4441501" cy="0"/>
          </a:xfrm>
          <a:prstGeom prst="line">
            <a:avLst/>
          </a:prstGeom>
          <a:ln cap="flat" w="38100">
            <a:solidFill>
              <a:srgbClr val="000000"/>
            </a:solidFill>
            <a:prstDash val="solid"/>
            <a:headEnd type="none" len="sm" w="sm"/>
            <a:tailEnd type="arrow" len="sm" w="med"/>
          </a:ln>
        </p:spPr>
      </p:sp>
      <p:sp>
        <p:nvSpPr>
          <p:cNvPr name="TextBox 18" id="18"/>
          <p:cNvSpPr txBox="true"/>
          <p:nvPr/>
        </p:nvSpPr>
        <p:spPr>
          <a:xfrm rot="0">
            <a:off x="1028700" y="4753606"/>
            <a:ext cx="7045459" cy="1872235"/>
          </a:xfrm>
          <a:prstGeom prst="rect">
            <a:avLst/>
          </a:prstGeom>
        </p:spPr>
        <p:txBody>
          <a:bodyPr anchor="t" rtlCol="false" tIns="0" lIns="0" bIns="0" rIns="0">
            <a:spAutoFit/>
          </a:bodyPr>
          <a:lstStyle/>
          <a:p>
            <a:pPr algn="ctr">
              <a:lnSpc>
                <a:spcPts val="7528"/>
              </a:lnSpc>
            </a:pPr>
            <a:r>
              <a:rPr lang="en-US" sz="5377">
                <a:solidFill>
                  <a:srgbClr val="000000"/>
                </a:solidFill>
                <a:latin typeface="Canva Sans Bold"/>
                <a:ea typeface="Canva Sans Bold"/>
                <a:cs typeface="Canva Sans Bold"/>
                <a:sym typeface="Canva Sans Bold"/>
              </a:rPr>
              <a:t>Multiple lines over a single point</a:t>
            </a:r>
          </a:p>
        </p:txBody>
      </p:sp>
      <p:sp>
        <p:nvSpPr>
          <p:cNvPr name="TextBox 19" id="19"/>
          <p:cNvSpPr txBox="true"/>
          <p:nvPr/>
        </p:nvSpPr>
        <p:spPr>
          <a:xfrm rot="0">
            <a:off x="615205" y="6987791"/>
            <a:ext cx="7458954" cy="178054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Each pair(m,c) defines a distinct straight line containing the points (x,y)</a:t>
            </a:r>
          </a:p>
        </p:txBody>
      </p:sp>
      <p:sp>
        <p:nvSpPr>
          <p:cNvPr name="AutoShape 20" id="20"/>
          <p:cNvSpPr/>
          <p:nvPr/>
        </p:nvSpPr>
        <p:spPr>
          <a:xfrm>
            <a:off x="11285560" y="9621035"/>
            <a:ext cx="6381422" cy="0"/>
          </a:xfrm>
          <a:prstGeom prst="line">
            <a:avLst/>
          </a:prstGeom>
          <a:ln cap="flat" w="38100">
            <a:solidFill>
              <a:srgbClr val="000000"/>
            </a:solidFill>
            <a:prstDash val="solid"/>
            <a:headEnd type="none" len="sm" w="sm"/>
            <a:tailEnd type="arrow" len="sm" w="med"/>
          </a:ln>
        </p:spPr>
      </p:sp>
      <p:sp>
        <p:nvSpPr>
          <p:cNvPr name="AutoShape 21" id="21"/>
          <p:cNvSpPr/>
          <p:nvPr/>
        </p:nvSpPr>
        <p:spPr>
          <a:xfrm flipV="true">
            <a:off x="11304610" y="5143500"/>
            <a:ext cx="0" cy="4441501"/>
          </a:xfrm>
          <a:prstGeom prst="line">
            <a:avLst/>
          </a:prstGeom>
          <a:ln cap="flat" w="38100">
            <a:solidFill>
              <a:srgbClr val="000000"/>
            </a:solidFill>
            <a:prstDash val="solid"/>
            <a:headEnd type="none" len="sm" w="sm"/>
            <a:tailEnd type="arrow" len="sm" w="med"/>
          </a:ln>
        </p:spPr>
      </p:sp>
      <p:sp>
        <p:nvSpPr>
          <p:cNvPr name="AutoShape 22" id="22"/>
          <p:cNvSpPr/>
          <p:nvPr/>
        </p:nvSpPr>
        <p:spPr>
          <a:xfrm>
            <a:off x="13353621" y="6418222"/>
            <a:ext cx="1939921" cy="2337944"/>
          </a:xfrm>
          <a:prstGeom prst="line">
            <a:avLst/>
          </a:prstGeom>
          <a:ln cap="flat" w="38100">
            <a:solidFill>
              <a:srgbClr val="FF5757"/>
            </a:solidFill>
            <a:prstDash val="solid"/>
            <a:headEnd type="none" len="sm" w="sm"/>
            <a:tailEnd type="none" len="sm" w="sm"/>
          </a:ln>
        </p:spPr>
      </p:sp>
      <p:sp>
        <p:nvSpPr>
          <p:cNvPr name="AutoShape 23" id="23"/>
          <p:cNvSpPr/>
          <p:nvPr/>
        </p:nvSpPr>
        <p:spPr>
          <a:xfrm flipH="true">
            <a:off x="13274472" y="5742111"/>
            <a:ext cx="2970303" cy="2969559"/>
          </a:xfrm>
          <a:prstGeom prst="line">
            <a:avLst/>
          </a:prstGeom>
          <a:ln cap="flat" w="38100">
            <a:solidFill>
              <a:srgbClr val="FF66C4"/>
            </a:solidFill>
            <a:prstDash val="solid"/>
            <a:headEnd type="none" len="sm" w="sm"/>
            <a:tailEnd type="none" len="sm" w="sm"/>
          </a:ln>
        </p:spPr>
      </p:sp>
      <p:sp>
        <p:nvSpPr>
          <p:cNvPr name="AutoShape 24" id="24"/>
          <p:cNvSpPr/>
          <p:nvPr/>
        </p:nvSpPr>
        <p:spPr>
          <a:xfrm>
            <a:off x="12327005" y="7227825"/>
            <a:ext cx="3917770" cy="683574"/>
          </a:xfrm>
          <a:prstGeom prst="line">
            <a:avLst/>
          </a:prstGeom>
          <a:ln cap="flat" w="38100">
            <a:solidFill>
              <a:srgbClr val="FF5757"/>
            </a:solidFill>
            <a:prstDash val="solid"/>
            <a:headEnd type="none" len="sm" w="sm"/>
            <a:tailEnd type="none" len="sm" w="sm"/>
          </a:ln>
        </p:spPr>
      </p:sp>
      <p:sp>
        <p:nvSpPr>
          <p:cNvPr name="AutoShape 25" id="25"/>
          <p:cNvSpPr/>
          <p:nvPr/>
        </p:nvSpPr>
        <p:spPr>
          <a:xfrm flipV="true">
            <a:off x="14095902" y="5143500"/>
            <a:ext cx="662873" cy="4102070"/>
          </a:xfrm>
          <a:prstGeom prst="line">
            <a:avLst/>
          </a:prstGeom>
          <a:ln cap="flat" w="38100">
            <a:solidFill>
              <a:srgbClr val="FF5757"/>
            </a:solidFill>
            <a:prstDash val="solid"/>
            <a:headEnd type="none" len="sm" w="sm"/>
            <a:tailEnd type="none" len="sm" w="sm"/>
          </a:ln>
        </p:spPr>
      </p:sp>
      <p:sp>
        <p:nvSpPr>
          <p:cNvPr name="TextBox 26" id="26"/>
          <p:cNvSpPr txBox="true"/>
          <p:nvPr/>
        </p:nvSpPr>
        <p:spPr>
          <a:xfrm rot="0">
            <a:off x="14913029" y="6987791"/>
            <a:ext cx="1068705"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(x , y)</a:t>
            </a:r>
          </a:p>
        </p:txBody>
      </p:sp>
      <p:sp>
        <p:nvSpPr>
          <p:cNvPr name="TextBox 27" id="27"/>
          <p:cNvSpPr txBox="true"/>
          <p:nvPr/>
        </p:nvSpPr>
        <p:spPr>
          <a:xfrm rot="0">
            <a:off x="15955648" y="6061988"/>
            <a:ext cx="2607304" cy="356234"/>
          </a:xfrm>
          <a:prstGeom prst="rect">
            <a:avLst/>
          </a:prstGeom>
        </p:spPr>
        <p:txBody>
          <a:bodyPr anchor="t" rtlCol="false" tIns="0" lIns="0" bIns="0" rIns="0">
            <a:spAutoFit/>
          </a:bodyPr>
          <a:lstStyle/>
          <a:p>
            <a:pPr algn="l">
              <a:lnSpc>
                <a:spcPts val="2940"/>
              </a:lnSpc>
            </a:pPr>
            <a:r>
              <a:rPr lang="en-US" sz="2100">
                <a:solidFill>
                  <a:srgbClr val="FF66C4"/>
                </a:solidFill>
                <a:latin typeface="Canva Sans"/>
                <a:ea typeface="Canva Sans"/>
                <a:cs typeface="Canva Sans"/>
                <a:sym typeface="Canva Sans"/>
              </a:rPr>
              <a:t>y = m2x + c2</a:t>
            </a:r>
          </a:p>
        </p:txBody>
      </p:sp>
      <p:sp>
        <p:nvSpPr>
          <p:cNvPr name="TextBox 28" id="28"/>
          <p:cNvSpPr txBox="true"/>
          <p:nvPr/>
        </p:nvSpPr>
        <p:spPr>
          <a:xfrm rot="0">
            <a:off x="13989890" y="4661214"/>
            <a:ext cx="2607304" cy="356234"/>
          </a:xfrm>
          <a:prstGeom prst="rect">
            <a:avLst/>
          </a:prstGeom>
        </p:spPr>
        <p:txBody>
          <a:bodyPr anchor="t" rtlCol="false" tIns="0" lIns="0" bIns="0" rIns="0">
            <a:spAutoFit/>
          </a:bodyPr>
          <a:lstStyle/>
          <a:p>
            <a:pPr algn="l">
              <a:lnSpc>
                <a:spcPts val="2940"/>
              </a:lnSpc>
            </a:pPr>
            <a:r>
              <a:rPr lang="en-US" sz="2100">
                <a:solidFill>
                  <a:srgbClr val="FF5757"/>
                </a:solidFill>
                <a:latin typeface="Canva Sans"/>
                <a:ea typeface="Canva Sans"/>
                <a:cs typeface="Canva Sans"/>
                <a:sym typeface="Canva Sans"/>
              </a:rPr>
              <a:t>y = m3x + c3</a:t>
            </a:r>
          </a:p>
        </p:txBody>
      </p:sp>
      <p:sp>
        <p:nvSpPr>
          <p:cNvPr name="TextBox 29" id="29"/>
          <p:cNvSpPr txBox="true"/>
          <p:nvPr/>
        </p:nvSpPr>
        <p:spPr>
          <a:xfrm rot="0">
            <a:off x="11867692" y="6061988"/>
            <a:ext cx="2607304" cy="356234"/>
          </a:xfrm>
          <a:prstGeom prst="rect">
            <a:avLst/>
          </a:prstGeom>
        </p:spPr>
        <p:txBody>
          <a:bodyPr anchor="t" rtlCol="false" tIns="0" lIns="0" bIns="0" rIns="0">
            <a:spAutoFit/>
          </a:bodyPr>
          <a:lstStyle/>
          <a:p>
            <a:pPr algn="l">
              <a:lnSpc>
                <a:spcPts val="2940"/>
              </a:lnSpc>
            </a:pPr>
            <a:r>
              <a:rPr lang="en-US" sz="2100">
                <a:solidFill>
                  <a:srgbClr val="FF5757"/>
                </a:solidFill>
                <a:latin typeface="Canva Sans"/>
                <a:ea typeface="Canva Sans"/>
                <a:cs typeface="Canva Sans"/>
                <a:sym typeface="Canva Sans"/>
              </a:rPr>
              <a:t>y = m4x + c4</a:t>
            </a:r>
          </a:p>
        </p:txBody>
      </p:sp>
      <p:sp>
        <p:nvSpPr>
          <p:cNvPr name="TextBox 30" id="30"/>
          <p:cNvSpPr txBox="true"/>
          <p:nvPr/>
        </p:nvSpPr>
        <p:spPr>
          <a:xfrm rot="0">
            <a:off x="11814693" y="7380247"/>
            <a:ext cx="2607304" cy="356234"/>
          </a:xfrm>
          <a:prstGeom prst="rect">
            <a:avLst/>
          </a:prstGeom>
        </p:spPr>
        <p:txBody>
          <a:bodyPr anchor="t" rtlCol="false" tIns="0" lIns="0" bIns="0" rIns="0">
            <a:spAutoFit/>
          </a:bodyPr>
          <a:lstStyle/>
          <a:p>
            <a:pPr algn="l">
              <a:lnSpc>
                <a:spcPts val="2940"/>
              </a:lnSpc>
            </a:pPr>
            <a:r>
              <a:rPr lang="en-US" sz="2100">
                <a:solidFill>
                  <a:srgbClr val="FF5757"/>
                </a:solidFill>
                <a:latin typeface="Canva Sans"/>
                <a:ea typeface="Canva Sans"/>
                <a:cs typeface="Canva Sans"/>
                <a:sym typeface="Canva Sans"/>
              </a:rPr>
              <a:t>y = m1x + c1</a:t>
            </a:r>
          </a:p>
        </p:txBody>
      </p:sp>
      <p:sp>
        <p:nvSpPr>
          <p:cNvPr name="TextBox 31" id="31"/>
          <p:cNvSpPr txBox="true"/>
          <p:nvPr/>
        </p:nvSpPr>
        <p:spPr>
          <a:xfrm rot="0">
            <a:off x="11023353" y="5257217"/>
            <a:ext cx="2607304" cy="356234"/>
          </a:xfrm>
          <a:prstGeom prst="rect">
            <a:avLst/>
          </a:prstGeom>
        </p:spPr>
        <p:txBody>
          <a:bodyPr anchor="t" rtlCol="false" tIns="0" lIns="0" bIns="0" rIns="0">
            <a:spAutoFit/>
          </a:bodyPr>
          <a:lstStyle/>
          <a:p>
            <a:pPr algn="l">
              <a:lnSpc>
                <a:spcPts val="2940"/>
              </a:lnSpc>
            </a:pPr>
            <a:r>
              <a:rPr lang="en-US" sz="2100">
                <a:solidFill>
                  <a:srgbClr val="FF5757"/>
                </a:solidFill>
                <a:latin typeface="Canva Sans"/>
                <a:ea typeface="Canva Sans"/>
                <a:cs typeface="Canva Sans"/>
                <a:sym typeface="Canva Sans"/>
              </a:rPr>
              <a:t>c</a:t>
            </a:r>
          </a:p>
        </p:txBody>
      </p:sp>
      <p:sp>
        <p:nvSpPr>
          <p:cNvPr name="TextBox 32" id="32"/>
          <p:cNvSpPr txBox="true"/>
          <p:nvPr/>
        </p:nvSpPr>
        <p:spPr>
          <a:xfrm rot="0">
            <a:off x="16984348" y="9617100"/>
            <a:ext cx="2607304" cy="356234"/>
          </a:xfrm>
          <a:prstGeom prst="rect">
            <a:avLst/>
          </a:prstGeom>
        </p:spPr>
        <p:txBody>
          <a:bodyPr anchor="t" rtlCol="false" tIns="0" lIns="0" bIns="0" rIns="0">
            <a:spAutoFit/>
          </a:bodyPr>
          <a:lstStyle/>
          <a:p>
            <a:pPr algn="l">
              <a:lnSpc>
                <a:spcPts val="2940"/>
              </a:lnSpc>
            </a:pPr>
            <a:r>
              <a:rPr lang="en-US" sz="2100">
                <a:solidFill>
                  <a:srgbClr val="FF5757"/>
                </a:solidFill>
                <a:latin typeface="Canva Sans"/>
                <a:ea typeface="Canva Sans"/>
                <a:cs typeface="Canva Sans"/>
                <a:sym typeface="Canva Sans"/>
              </a:rPr>
              <a:t>m</a:t>
            </a:r>
          </a:p>
        </p:txBody>
      </p:sp>
      <p:sp>
        <p:nvSpPr>
          <p:cNvPr name="TextBox 33" id="33"/>
          <p:cNvSpPr txBox="true"/>
          <p:nvPr/>
        </p:nvSpPr>
        <p:spPr>
          <a:xfrm rot="0">
            <a:off x="9207389" y="152528"/>
            <a:ext cx="2607304" cy="356234"/>
          </a:xfrm>
          <a:prstGeom prst="rect">
            <a:avLst/>
          </a:prstGeom>
        </p:spPr>
        <p:txBody>
          <a:bodyPr anchor="t" rtlCol="false" tIns="0" lIns="0" bIns="0" rIns="0">
            <a:spAutoFit/>
          </a:bodyPr>
          <a:lstStyle/>
          <a:p>
            <a:pPr algn="l">
              <a:lnSpc>
                <a:spcPts val="2940"/>
              </a:lnSpc>
            </a:pPr>
            <a:r>
              <a:rPr lang="en-US" sz="2100">
                <a:solidFill>
                  <a:srgbClr val="FF5757"/>
                </a:solidFill>
                <a:latin typeface="Canva Sans"/>
                <a:ea typeface="Canva Sans"/>
                <a:cs typeface="Canva Sans"/>
                <a:sym typeface="Canva Sans"/>
              </a:rPr>
              <a:t>y</a:t>
            </a:r>
          </a:p>
        </p:txBody>
      </p:sp>
      <p:sp>
        <p:nvSpPr>
          <p:cNvPr name="TextBox 34" id="34"/>
          <p:cNvSpPr txBox="true"/>
          <p:nvPr/>
        </p:nvSpPr>
        <p:spPr>
          <a:xfrm rot="0">
            <a:off x="12840078" y="3990655"/>
            <a:ext cx="2607304" cy="356234"/>
          </a:xfrm>
          <a:prstGeom prst="rect">
            <a:avLst/>
          </a:prstGeom>
        </p:spPr>
        <p:txBody>
          <a:bodyPr anchor="t" rtlCol="false" tIns="0" lIns="0" bIns="0" rIns="0">
            <a:spAutoFit/>
          </a:bodyPr>
          <a:lstStyle/>
          <a:p>
            <a:pPr algn="l">
              <a:lnSpc>
                <a:spcPts val="2940"/>
              </a:lnSpc>
            </a:pPr>
            <a:r>
              <a:rPr lang="en-US" sz="2100">
                <a:solidFill>
                  <a:srgbClr val="FF5757"/>
                </a:solidFill>
                <a:latin typeface="Canva Sans"/>
                <a:ea typeface="Canva Sans"/>
                <a:cs typeface="Canva Sans"/>
                <a:sym typeface="Canva Sans"/>
              </a:rPr>
              <a:t>x</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861681" y="837807"/>
            <a:ext cx="7458954" cy="8611385"/>
            <a:chOff x="0" y="0"/>
            <a:chExt cx="2758027" cy="3184150"/>
          </a:xfrm>
        </p:grpSpPr>
        <p:sp>
          <p:nvSpPr>
            <p:cNvPr name="Freeform 4" id="4"/>
            <p:cNvSpPr/>
            <p:nvPr/>
          </p:nvSpPr>
          <p:spPr>
            <a:xfrm flipH="false" flipV="false" rot="0">
              <a:off x="0" y="0"/>
              <a:ext cx="2758027" cy="3184150"/>
            </a:xfrm>
            <a:custGeom>
              <a:avLst/>
              <a:gdLst/>
              <a:ahLst/>
              <a:cxnLst/>
              <a:rect r="r" b="b" t="t" l="l"/>
              <a:pathLst>
                <a:path h="3184150" w="2758027">
                  <a:moveTo>
                    <a:pt x="15569" y="0"/>
                  </a:moveTo>
                  <a:lnTo>
                    <a:pt x="2742458" y="0"/>
                  </a:lnTo>
                  <a:cubicBezTo>
                    <a:pt x="2751056" y="0"/>
                    <a:pt x="2758027" y="6970"/>
                    <a:pt x="2758027" y="15569"/>
                  </a:cubicBezTo>
                  <a:lnTo>
                    <a:pt x="2758027" y="3168581"/>
                  </a:lnTo>
                  <a:cubicBezTo>
                    <a:pt x="2758027" y="3177180"/>
                    <a:pt x="2751056" y="3184150"/>
                    <a:pt x="2742458" y="3184150"/>
                  </a:cubicBezTo>
                  <a:lnTo>
                    <a:pt x="15569" y="3184150"/>
                  </a:lnTo>
                  <a:cubicBezTo>
                    <a:pt x="6970" y="3184150"/>
                    <a:pt x="0" y="3177180"/>
                    <a:pt x="0" y="3168581"/>
                  </a:cubicBezTo>
                  <a:lnTo>
                    <a:pt x="0" y="15569"/>
                  </a:lnTo>
                  <a:cubicBezTo>
                    <a:pt x="0" y="6970"/>
                    <a:pt x="6970" y="0"/>
                    <a:pt x="15569" y="0"/>
                  </a:cubicBezTo>
                  <a:close/>
                </a:path>
              </a:pathLst>
            </a:custGeom>
            <a:solidFill>
              <a:srgbClr val="8AB7E2"/>
            </a:solidFill>
            <a:ln w="9525" cap="sq">
              <a:solidFill>
                <a:srgbClr val="000000"/>
              </a:solidFill>
              <a:prstDash val="solid"/>
              <a:miter/>
            </a:ln>
          </p:spPr>
        </p:sp>
        <p:sp>
          <p:nvSpPr>
            <p:cNvPr name="TextBox 5" id="5"/>
            <p:cNvSpPr txBox="true"/>
            <p:nvPr/>
          </p:nvSpPr>
          <p:spPr>
            <a:xfrm>
              <a:off x="0" y="-38100"/>
              <a:ext cx="2758027" cy="3222250"/>
            </a:xfrm>
            <a:prstGeom prst="rect">
              <a:avLst/>
            </a:prstGeom>
          </p:spPr>
          <p:txBody>
            <a:bodyPr anchor="ctr" rtlCol="false" tIns="50800" lIns="50800" bIns="50800" rIns="50800"/>
            <a:lstStyle/>
            <a:p>
              <a:pPr algn="l">
                <a:lnSpc>
                  <a:spcPts val="2659"/>
                </a:lnSpc>
              </a:pPr>
            </a:p>
          </p:txBody>
        </p:sp>
      </p:grpSp>
      <p:sp>
        <p:nvSpPr>
          <p:cNvPr name="Freeform 6" id="6"/>
          <p:cNvSpPr/>
          <p:nvPr/>
        </p:nvSpPr>
        <p:spPr>
          <a:xfrm flipH="false" flipV="false" rot="0">
            <a:off x="9724128" y="3880197"/>
            <a:ext cx="7762439" cy="5363924"/>
          </a:xfrm>
          <a:custGeom>
            <a:avLst/>
            <a:gdLst/>
            <a:ahLst/>
            <a:cxnLst/>
            <a:rect r="r" b="b" t="t" l="l"/>
            <a:pathLst>
              <a:path h="5363924" w="7762439">
                <a:moveTo>
                  <a:pt x="0" y="0"/>
                </a:moveTo>
                <a:lnTo>
                  <a:pt x="7762439" y="0"/>
                </a:lnTo>
                <a:lnTo>
                  <a:pt x="7762439" y="5363925"/>
                </a:lnTo>
                <a:lnTo>
                  <a:pt x="0" y="5363925"/>
                </a:lnTo>
                <a:lnTo>
                  <a:pt x="0" y="0"/>
                </a:lnTo>
                <a:close/>
              </a:path>
            </a:pathLst>
          </a:custGeom>
          <a:blipFill>
            <a:blip r:embed="rId3"/>
            <a:stretch>
              <a:fillRect l="0" t="-10038" r="0" b="0"/>
            </a:stretch>
          </a:blipFill>
        </p:spPr>
      </p:sp>
      <p:sp>
        <p:nvSpPr>
          <p:cNvPr name="Freeform 7" id="7"/>
          <p:cNvSpPr/>
          <p:nvPr/>
        </p:nvSpPr>
        <p:spPr>
          <a:xfrm flipH="false" flipV="false" rot="0">
            <a:off x="8823683" y="182456"/>
            <a:ext cx="4611776" cy="3475323"/>
          </a:xfrm>
          <a:custGeom>
            <a:avLst/>
            <a:gdLst/>
            <a:ahLst/>
            <a:cxnLst/>
            <a:rect r="r" b="b" t="t" l="l"/>
            <a:pathLst>
              <a:path h="3475323" w="4611776">
                <a:moveTo>
                  <a:pt x="0" y="0"/>
                </a:moveTo>
                <a:lnTo>
                  <a:pt x="4611775" y="0"/>
                </a:lnTo>
                <a:lnTo>
                  <a:pt x="4611775" y="3475323"/>
                </a:lnTo>
                <a:lnTo>
                  <a:pt x="0" y="3475323"/>
                </a:lnTo>
                <a:lnTo>
                  <a:pt x="0" y="0"/>
                </a:lnTo>
                <a:close/>
              </a:path>
            </a:pathLst>
          </a:custGeom>
          <a:blipFill>
            <a:blip r:embed="rId4"/>
            <a:stretch>
              <a:fillRect l="0" t="-2024" r="0" b="-2024"/>
            </a:stretch>
          </a:blipFill>
        </p:spPr>
      </p:sp>
      <p:sp>
        <p:nvSpPr>
          <p:cNvPr name="TextBox 8" id="8"/>
          <p:cNvSpPr txBox="true"/>
          <p:nvPr/>
        </p:nvSpPr>
        <p:spPr>
          <a:xfrm rot="0">
            <a:off x="823581" y="9678185"/>
            <a:ext cx="7458954" cy="295149"/>
          </a:xfrm>
          <a:prstGeom prst="rect">
            <a:avLst/>
          </a:prstGeom>
        </p:spPr>
        <p:txBody>
          <a:bodyPr anchor="t" rtlCol="false" tIns="0" lIns="0" bIns="0" rIns="0">
            <a:spAutoFit/>
          </a:bodyPr>
          <a:lstStyle/>
          <a:p>
            <a:pPr algn="ctr">
              <a:lnSpc>
                <a:spcPts val="2266"/>
              </a:lnSpc>
              <a:spcBef>
                <a:spcPct val="0"/>
              </a:spcBef>
            </a:pPr>
            <a:r>
              <a:rPr lang="en-US" sz="2200">
                <a:solidFill>
                  <a:srgbClr val="000000"/>
                </a:solidFill>
                <a:latin typeface="Canva Sans"/>
                <a:ea typeface="Canva Sans"/>
                <a:cs typeface="Canva Sans"/>
                <a:sym typeface="Canva Sans"/>
              </a:rPr>
              <a:t>Your paragraph text</a:t>
            </a:r>
          </a:p>
        </p:txBody>
      </p:sp>
      <p:sp>
        <p:nvSpPr>
          <p:cNvPr name="TextBox 9" id="9"/>
          <p:cNvSpPr txBox="true"/>
          <p:nvPr/>
        </p:nvSpPr>
        <p:spPr>
          <a:xfrm rot="0">
            <a:off x="1450131" y="1216601"/>
            <a:ext cx="6624028" cy="703517"/>
          </a:xfrm>
          <a:prstGeom prst="rect">
            <a:avLst/>
          </a:prstGeom>
        </p:spPr>
        <p:txBody>
          <a:bodyPr anchor="t" rtlCol="false" tIns="0" lIns="0" bIns="0" rIns="0">
            <a:spAutoFit/>
          </a:bodyPr>
          <a:lstStyle/>
          <a:p>
            <a:pPr algn="ctr">
              <a:lnSpc>
                <a:spcPts val="5848"/>
              </a:lnSpc>
            </a:pPr>
            <a:r>
              <a:rPr lang="en-US" sz="4177">
                <a:solidFill>
                  <a:srgbClr val="000000"/>
                </a:solidFill>
                <a:latin typeface="Canva Sans Bold"/>
                <a:ea typeface="Canva Sans Bold"/>
                <a:cs typeface="Canva Sans Bold"/>
                <a:sym typeface="Canva Sans Bold"/>
              </a:rPr>
              <a:t>Using Polar Coordinates</a:t>
            </a:r>
          </a:p>
        </p:txBody>
      </p:sp>
      <p:sp>
        <p:nvSpPr>
          <p:cNvPr name="TextBox 10" id="10"/>
          <p:cNvSpPr txBox="true"/>
          <p:nvPr/>
        </p:nvSpPr>
        <p:spPr>
          <a:xfrm rot="0">
            <a:off x="823581" y="2914702"/>
            <a:ext cx="7458954" cy="2380615"/>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For each point (x , y) in the line the following equation applies:</a:t>
            </a:r>
          </a:p>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In particular:</a:t>
            </a:r>
          </a:p>
          <a:p>
            <a:pPr algn="just">
              <a:lnSpc>
                <a:spcPts val="4759"/>
              </a:lnSpc>
            </a:pPr>
            <a:r>
              <a:rPr lang="en-US" sz="3399">
                <a:solidFill>
                  <a:srgbClr val="000000"/>
                </a:solidFill>
                <a:latin typeface="Canva Sans"/>
                <a:ea typeface="Canva Sans"/>
                <a:cs typeface="Canva Sans"/>
                <a:sym typeface="Canva Sans"/>
              </a:rPr>
              <a:t>        r = xcos(thetha)  + ysin(thetha)</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4287637" y="651035"/>
            <a:ext cx="9187288" cy="8459961"/>
          </a:xfrm>
          <a:custGeom>
            <a:avLst/>
            <a:gdLst/>
            <a:ahLst/>
            <a:cxnLst/>
            <a:rect r="r" b="b" t="t" l="l"/>
            <a:pathLst>
              <a:path h="8459961" w="9187288">
                <a:moveTo>
                  <a:pt x="0" y="0"/>
                </a:moveTo>
                <a:lnTo>
                  <a:pt x="9187288" y="0"/>
                </a:lnTo>
                <a:lnTo>
                  <a:pt x="9187288" y="8459961"/>
                </a:lnTo>
                <a:lnTo>
                  <a:pt x="0" y="8459961"/>
                </a:lnTo>
                <a:lnTo>
                  <a:pt x="0" y="0"/>
                </a:lnTo>
                <a:close/>
              </a:path>
            </a:pathLst>
          </a:custGeom>
          <a:blipFill>
            <a:blip r:embed="rId3"/>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28700" y="3354852"/>
            <a:ext cx="6910517" cy="4617136"/>
          </a:xfrm>
          <a:custGeom>
            <a:avLst/>
            <a:gdLst/>
            <a:ahLst/>
            <a:cxnLst/>
            <a:rect r="r" b="b" t="t" l="l"/>
            <a:pathLst>
              <a:path h="4617136" w="6910517">
                <a:moveTo>
                  <a:pt x="0" y="0"/>
                </a:moveTo>
                <a:lnTo>
                  <a:pt x="6910517" y="0"/>
                </a:lnTo>
                <a:lnTo>
                  <a:pt x="6910517" y="4617136"/>
                </a:lnTo>
                <a:lnTo>
                  <a:pt x="0" y="4617136"/>
                </a:lnTo>
                <a:lnTo>
                  <a:pt x="0" y="0"/>
                </a:lnTo>
                <a:close/>
              </a:path>
            </a:pathLst>
          </a:custGeom>
          <a:blipFill>
            <a:blip r:embed="rId3"/>
            <a:stretch>
              <a:fillRect l="0" t="0" r="0" b="0"/>
            </a:stretch>
          </a:blipFill>
        </p:spPr>
      </p:sp>
      <p:sp>
        <p:nvSpPr>
          <p:cNvPr name="Freeform 4" id="4"/>
          <p:cNvSpPr/>
          <p:nvPr/>
        </p:nvSpPr>
        <p:spPr>
          <a:xfrm flipH="false" flipV="false" rot="0">
            <a:off x="10040207" y="3354852"/>
            <a:ext cx="6962694" cy="4617136"/>
          </a:xfrm>
          <a:custGeom>
            <a:avLst/>
            <a:gdLst/>
            <a:ahLst/>
            <a:cxnLst/>
            <a:rect r="r" b="b" t="t" l="l"/>
            <a:pathLst>
              <a:path h="4617136" w="6962694">
                <a:moveTo>
                  <a:pt x="0" y="0"/>
                </a:moveTo>
                <a:lnTo>
                  <a:pt x="6962694" y="0"/>
                </a:lnTo>
                <a:lnTo>
                  <a:pt x="6962694" y="4617136"/>
                </a:lnTo>
                <a:lnTo>
                  <a:pt x="0" y="4617136"/>
                </a:lnTo>
                <a:lnTo>
                  <a:pt x="0" y="0"/>
                </a:lnTo>
                <a:close/>
              </a:path>
            </a:pathLst>
          </a:custGeom>
          <a:blipFill>
            <a:blip r:embed="rId4"/>
            <a:stretch>
              <a:fillRect l="0" t="0" r="0" b="0"/>
            </a:stretch>
          </a:blipFill>
        </p:spPr>
      </p:sp>
      <p:sp>
        <p:nvSpPr>
          <p:cNvPr name="TextBox 5" id="5"/>
          <p:cNvSpPr txBox="true"/>
          <p:nvPr/>
        </p:nvSpPr>
        <p:spPr>
          <a:xfrm rot="0">
            <a:off x="874860" y="159703"/>
            <a:ext cx="4096226"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ea typeface="Canva Sans Bold"/>
                <a:cs typeface="Canva Sans Bold"/>
                <a:sym typeface="Canva Sans Bold"/>
              </a:rPr>
              <a:t>Output</a:t>
            </a:r>
          </a:p>
        </p:txBody>
      </p:sp>
      <p:sp>
        <p:nvSpPr>
          <p:cNvPr name="TextBox 6" id="6"/>
          <p:cNvSpPr txBox="true"/>
          <p:nvPr/>
        </p:nvSpPr>
        <p:spPr>
          <a:xfrm rot="0">
            <a:off x="2988979" y="7819588"/>
            <a:ext cx="2582942" cy="1335395"/>
          </a:xfrm>
          <a:prstGeom prst="rect">
            <a:avLst/>
          </a:prstGeom>
        </p:spPr>
        <p:txBody>
          <a:bodyPr anchor="t" rtlCol="false" tIns="0" lIns="0" bIns="0" rIns="0">
            <a:spAutoFit/>
          </a:bodyPr>
          <a:lstStyle/>
          <a:p>
            <a:pPr algn="ctr">
              <a:lnSpc>
                <a:spcPts val="10920"/>
              </a:lnSpc>
            </a:pPr>
            <a:r>
              <a:rPr lang="en-US" sz="7800">
                <a:solidFill>
                  <a:srgbClr val="FF5757"/>
                </a:solidFill>
                <a:latin typeface="Canva Sans Bold"/>
                <a:ea typeface="Canva Sans Bold"/>
                <a:cs typeface="Canva Sans Bold"/>
                <a:sym typeface="Canva Sans Bold"/>
              </a:rPr>
              <a:t>input</a:t>
            </a:r>
          </a:p>
        </p:txBody>
      </p:sp>
      <p:sp>
        <p:nvSpPr>
          <p:cNvPr name="TextBox 7" id="7"/>
          <p:cNvSpPr txBox="true"/>
          <p:nvPr/>
        </p:nvSpPr>
        <p:spPr>
          <a:xfrm rot="0">
            <a:off x="12155785" y="7638669"/>
            <a:ext cx="3322558" cy="1335395"/>
          </a:xfrm>
          <a:prstGeom prst="rect">
            <a:avLst/>
          </a:prstGeom>
        </p:spPr>
        <p:txBody>
          <a:bodyPr anchor="t" rtlCol="false" tIns="0" lIns="0" bIns="0" rIns="0">
            <a:spAutoFit/>
          </a:bodyPr>
          <a:lstStyle/>
          <a:p>
            <a:pPr algn="ctr">
              <a:lnSpc>
                <a:spcPts val="10920"/>
              </a:lnSpc>
            </a:pPr>
            <a:r>
              <a:rPr lang="en-US" sz="7800">
                <a:solidFill>
                  <a:srgbClr val="FF5757"/>
                </a:solidFill>
                <a:latin typeface="Canva Sans Bold"/>
                <a:ea typeface="Canva Sans Bold"/>
                <a:cs typeface="Canva Sans Bold"/>
                <a:sym typeface="Canva Sans Bold"/>
              </a:rPr>
              <a:t>output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descr="rainbow drawing doodle vector"/>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Black Swirl Scribble"/>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descr="Modern Scribble Circle"/>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descr="Abstract Scribble Pattern"/>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descr="Modern Scribble Line"/>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descr="Abstract watercolor scribble element"/>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descr="Dopamine Brights Crayon Scribbles Vibrant Squiggle"/>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descr="Yellow Scribble Lines"/>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descr="Soft Scribble Heart"/>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descr="Soft Scribble Heart"/>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descr="Soft Scribble Heart"/>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AutoShape 14" id="14"/>
          <p:cNvSpPr/>
          <p:nvPr/>
        </p:nvSpPr>
        <p:spPr>
          <a:xfrm>
            <a:off x="-377129" y="5823596"/>
            <a:ext cx="20061513" cy="0"/>
          </a:xfrm>
          <a:prstGeom prst="line">
            <a:avLst/>
          </a:prstGeom>
          <a:ln cap="flat" w="28575">
            <a:solidFill>
              <a:srgbClr val="FFFFFF"/>
            </a:solidFill>
            <a:prstDash val="solid"/>
            <a:headEnd type="none" len="sm" w="sm"/>
            <a:tailEnd type="none" len="sm" w="sm"/>
          </a:ln>
        </p:spPr>
      </p:sp>
      <p:grpSp>
        <p:nvGrpSpPr>
          <p:cNvPr name="Group 15" id="15"/>
          <p:cNvGrpSpPr/>
          <p:nvPr/>
        </p:nvGrpSpPr>
        <p:grpSpPr>
          <a:xfrm rot="0">
            <a:off x="5930165" y="4823914"/>
            <a:ext cx="502056" cy="50205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17" id="17"/>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8" id="18"/>
          <p:cNvGrpSpPr/>
          <p:nvPr/>
        </p:nvGrpSpPr>
        <p:grpSpPr>
          <a:xfrm rot="0">
            <a:off x="2227066" y="4823914"/>
            <a:ext cx="502056" cy="50205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p:spPr>
        </p:sp>
        <p:sp>
          <p:nvSpPr>
            <p:cNvPr name="TextBox 20" id="20"/>
            <p:cNvSpPr txBox="true"/>
            <p:nvPr/>
          </p:nvSpPr>
          <p:spPr>
            <a:xfrm>
              <a:off x="190500" y="228600"/>
              <a:ext cx="431800" cy="393700"/>
            </a:xfrm>
            <a:prstGeom prst="rect">
              <a:avLst/>
            </a:prstGeom>
          </p:spPr>
          <p:txBody>
            <a:bodyPr anchor="ctr" rtlCol="false" tIns="50800" lIns="50800" bIns="50800" rIns="50800"/>
            <a:lstStyle/>
            <a:p>
              <a:pPr algn="ctr">
                <a:lnSpc>
                  <a:spcPts val="2266"/>
                </a:lnSpc>
              </a:pPr>
            </a:p>
          </p:txBody>
        </p:sp>
      </p:grpSp>
      <p:grpSp>
        <p:nvGrpSpPr>
          <p:cNvPr name="Group 21" id="21"/>
          <p:cNvGrpSpPr/>
          <p:nvPr/>
        </p:nvGrpSpPr>
        <p:grpSpPr>
          <a:xfrm rot="0">
            <a:off x="9653627" y="4823914"/>
            <a:ext cx="502056" cy="50205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23" id="23"/>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24" id="24"/>
          <p:cNvGrpSpPr/>
          <p:nvPr/>
        </p:nvGrpSpPr>
        <p:grpSpPr>
          <a:xfrm rot="0">
            <a:off x="13396139" y="4823914"/>
            <a:ext cx="502056" cy="502056"/>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26" id="26"/>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27" id="27"/>
          <p:cNvSpPr txBox="true"/>
          <p:nvPr/>
        </p:nvSpPr>
        <p:spPr>
          <a:xfrm rot="0">
            <a:off x="4519334" y="919922"/>
            <a:ext cx="9249332" cy="1076040"/>
          </a:xfrm>
          <a:prstGeom prst="rect">
            <a:avLst/>
          </a:prstGeom>
        </p:spPr>
        <p:txBody>
          <a:bodyPr anchor="t" rtlCol="false" tIns="0" lIns="0" bIns="0" rIns="0">
            <a:spAutoFit/>
          </a:bodyPr>
          <a:lstStyle/>
          <a:p>
            <a:pPr algn="ctr" marL="0" indent="0" lvl="1">
              <a:lnSpc>
                <a:spcPts val="8083"/>
              </a:lnSpc>
              <a:spcBef>
                <a:spcPct val="0"/>
              </a:spcBef>
            </a:pPr>
            <a:r>
              <a:rPr lang="en-US" sz="8333">
                <a:solidFill>
                  <a:srgbClr val="000000"/>
                </a:solidFill>
                <a:latin typeface="Canva Sans Bold"/>
                <a:ea typeface="Canva Sans Bold"/>
                <a:cs typeface="Canva Sans Bold"/>
                <a:sym typeface="Canva Sans Bold"/>
              </a:rPr>
              <a:t>Shape Detection</a:t>
            </a:r>
          </a:p>
        </p:txBody>
      </p:sp>
      <p:sp>
        <p:nvSpPr>
          <p:cNvPr name="TextBox 28" id="28"/>
          <p:cNvSpPr txBox="true"/>
          <p:nvPr/>
        </p:nvSpPr>
        <p:spPr>
          <a:xfrm rot="0">
            <a:off x="872562" y="2052474"/>
            <a:ext cx="17415438" cy="8381365"/>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Shape detection is a technique used in image processing and computer vision, that enables us to identify and classify various shapes present within an image. By analyzing the geometric attributes of objects, shape detection forms the basis for numerous applications, including object recognition, industrial automation, and quality assessment.</a:t>
            </a:r>
          </a:p>
          <a:p>
            <a:pPr algn="l">
              <a:lnSpc>
                <a:spcPts val="4759"/>
              </a:lnSpc>
            </a:pPr>
          </a:p>
          <a:p>
            <a:pPr algn="l">
              <a:lnSpc>
                <a:spcPts val="4759"/>
              </a:lnSpc>
            </a:pPr>
            <a:r>
              <a:rPr lang="en-US" sz="3399">
                <a:solidFill>
                  <a:srgbClr val="000000"/>
                </a:solidFill>
                <a:latin typeface="Canva Sans"/>
                <a:ea typeface="Canva Sans"/>
                <a:cs typeface="Canva Sans"/>
                <a:sym typeface="Canva Sans"/>
              </a:rPr>
              <a:t>We will use the following functions to implement shape detction -</a:t>
            </a:r>
          </a:p>
          <a:p>
            <a:pPr algn="l">
              <a:lnSpc>
                <a:spcPts val="4759"/>
              </a:lnSpc>
            </a:pPr>
          </a:p>
          <a:p>
            <a:pPr algn="l">
              <a:lnSpc>
                <a:spcPts val="4759"/>
              </a:lnSpc>
            </a:pPr>
            <a:r>
              <a:rPr lang="en-US" sz="3399" u="sng">
                <a:solidFill>
                  <a:srgbClr val="000000"/>
                </a:solidFill>
                <a:latin typeface="Canva Sans Bold"/>
                <a:ea typeface="Canva Sans Bold"/>
                <a:cs typeface="Canva Sans Bold"/>
                <a:sym typeface="Canva Sans Bold"/>
              </a:rPr>
              <a:t>cv.findContours</a:t>
            </a:r>
            <a:r>
              <a:rPr lang="en-US" sz="3399">
                <a:solidFill>
                  <a:srgbClr val="000000"/>
                </a:solidFill>
                <a:latin typeface="Canva Sans"/>
                <a:ea typeface="Canva Sans"/>
                <a:cs typeface="Canva Sans"/>
                <a:sym typeface="Canva Sans"/>
              </a:rPr>
              <a:t>( ) is the function that will find out all the contours present in the grayscale image based on the thresholds.</a:t>
            </a:r>
          </a:p>
          <a:p>
            <a:pPr algn="l">
              <a:lnSpc>
                <a:spcPts val="4759"/>
              </a:lnSpc>
            </a:pPr>
            <a:r>
              <a:rPr lang="en-US" sz="3399" u="sng">
                <a:solidFill>
                  <a:srgbClr val="000000"/>
                </a:solidFill>
                <a:latin typeface="Canva Sans Bold"/>
                <a:ea typeface="Canva Sans Bold"/>
                <a:cs typeface="Canva Sans Bold"/>
                <a:sym typeface="Canva Sans Bold"/>
              </a:rPr>
              <a:t>cv.approxPolyDP()</a:t>
            </a:r>
            <a:r>
              <a:rPr lang="en-US" sz="3399">
                <a:solidFill>
                  <a:srgbClr val="000000"/>
                </a:solidFill>
                <a:latin typeface="Canva Sans"/>
                <a:ea typeface="Canva Sans"/>
                <a:cs typeface="Canva Sans"/>
                <a:sym typeface="Canva Sans"/>
              </a:rPr>
              <a:t> function returns all the polygons curve based on the contour with precision. Both the True parameters specify the close contour and curve.</a:t>
            </a:r>
          </a:p>
          <a:p>
            <a:pPr algn="l">
              <a:lnSpc>
                <a:spcPts val="4759"/>
              </a:lnSpc>
            </a:pPr>
          </a:p>
          <a:p>
            <a:pPr algn="l">
              <a:lnSpc>
                <a:spcPts val="4759"/>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descr="rainbow drawing doodle vector"/>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Black Swirl Scribble"/>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descr="Modern Scribble Circle"/>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descr="Abstract Scribble Pattern"/>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descr="Modern Scribble Line"/>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descr="Abstract watercolor scribble element"/>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descr="Dopamine Brights Crayon Scribbles Vibrant Squiggle"/>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descr="Yellow Scribble Lines"/>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descr="Soft Scribble Heart"/>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descr="Soft Scribble Heart"/>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descr="Soft Scribble Heart"/>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AutoShape 14" id="14"/>
          <p:cNvSpPr/>
          <p:nvPr/>
        </p:nvSpPr>
        <p:spPr>
          <a:xfrm>
            <a:off x="-377129" y="5823596"/>
            <a:ext cx="20061513" cy="0"/>
          </a:xfrm>
          <a:prstGeom prst="line">
            <a:avLst/>
          </a:prstGeom>
          <a:ln cap="flat" w="28575">
            <a:solidFill>
              <a:srgbClr val="FFFFFF"/>
            </a:solidFill>
            <a:prstDash val="solid"/>
            <a:headEnd type="none" len="sm" w="sm"/>
            <a:tailEnd type="none" len="sm" w="sm"/>
          </a:ln>
        </p:spPr>
      </p:sp>
      <p:grpSp>
        <p:nvGrpSpPr>
          <p:cNvPr name="Group 15" id="15"/>
          <p:cNvGrpSpPr/>
          <p:nvPr/>
        </p:nvGrpSpPr>
        <p:grpSpPr>
          <a:xfrm rot="0">
            <a:off x="5930165" y="4823914"/>
            <a:ext cx="502056" cy="50205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17" id="17"/>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8" id="18"/>
          <p:cNvGrpSpPr/>
          <p:nvPr/>
        </p:nvGrpSpPr>
        <p:grpSpPr>
          <a:xfrm rot="0">
            <a:off x="2227066" y="4823914"/>
            <a:ext cx="502056" cy="50205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p:spPr>
        </p:sp>
        <p:sp>
          <p:nvSpPr>
            <p:cNvPr name="TextBox 20" id="20"/>
            <p:cNvSpPr txBox="true"/>
            <p:nvPr/>
          </p:nvSpPr>
          <p:spPr>
            <a:xfrm>
              <a:off x="190500" y="228600"/>
              <a:ext cx="431800" cy="393700"/>
            </a:xfrm>
            <a:prstGeom prst="rect">
              <a:avLst/>
            </a:prstGeom>
          </p:spPr>
          <p:txBody>
            <a:bodyPr anchor="ctr" rtlCol="false" tIns="50800" lIns="50800" bIns="50800" rIns="50800"/>
            <a:lstStyle/>
            <a:p>
              <a:pPr algn="ctr">
                <a:lnSpc>
                  <a:spcPts val="2266"/>
                </a:lnSpc>
              </a:pPr>
            </a:p>
          </p:txBody>
        </p:sp>
      </p:grpSp>
      <p:grpSp>
        <p:nvGrpSpPr>
          <p:cNvPr name="Group 21" id="21"/>
          <p:cNvGrpSpPr/>
          <p:nvPr/>
        </p:nvGrpSpPr>
        <p:grpSpPr>
          <a:xfrm rot="0">
            <a:off x="9653627" y="4823914"/>
            <a:ext cx="502056" cy="50205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23" id="23"/>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24" id="24"/>
          <p:cNvGrpSpPr/>
          <p:nvPr/>
        </p:nvGrpSpPr>
        <p:grpSpPr>
          <a:xfrm rot="0">
            <a:off x="13396139" y="4823914"/>
            <a:ext cx="502056" cy="502056"/>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26" id="26"/>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27" id="27"/>
          <p:cNvSpPr txBox="true"/>
          <p:nvPr/>
        </p:nvSpPr>
        <p:spPr>
          <a:xfrm rot="0">
            <a:off x="945908" y="1447422"/>
            <a:ext cx="17342092" cy="1780540"/>
          </a:xfrm>
          <a:prstGeom prst="rect">
            <a:avLst/>
          </a:prstGeom>
        </p:spPr>
        <p:txBody>
          <a:bodyPr anchor="t" rtlCol="false" tIns="0" lIns="0" bIns="0" rIns="0">
            <a:spAutoFit/>
          </a:bodyPr>
          <a:lstStyle/>
          <a:p>
            <a:pPr algn="l">
              <a:lnSpc>
                <a:spcPts val="4759"/>
              </a:lnSpc>
            </a:pPr>
            <a:r>
              <a:rPr lang="en-US" sz="3399" u="sng">
                <a:solidFill>
                  <a:srgbClr val="000000"/>
                </a:solidFill>
                <a:latin typeface="Canva Sans Bold"/>
                <a:ea typeface="Canva Sans Bold"/>
                <a:cs typeface="Canva Sans Bold"/>
                <a:sym typeface="Canva Sans Bold"/>
              </a:rPr>
              <a:t>cv2.drawContours()</a:t>
            </a:r>
            <a:r>
              <a:rPr lang="en-US" sz="3399">
                <a:solidFill>
                  <a:srgbClr val="000000"/>
                </a:solidFill>
                <a:latin typeface="Canva Sans"/>
                <a:ea typeface="Canva Sans"/>
                <a:cs typeface="Canva Sans"/>
                <a:sym typeface="Canva Sans"/>
              </a:rPr>
              <a:t>  This draws a contour. It can also draw a shape if you provide boundary points.</a:t>
            </a:r>
          </a:p>
          <a:p>
            <a:pPr algn="l">
              <a:lnSpc>
                <a:spcPts val="4759"/>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descr="rainbow drawing doodle vector"/>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Black Swirl Scribble"/>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descr="Modern Scribble Circle"/>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descr="Abstract Scribble Pattern"/>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descr="Modern Scribble Line"/>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descr="Abstract watercolor scribble element"/>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descr="Dopamine Brights Crayon Scribbles Vibrant Squiggle"/>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descr="Yellow Scribble Lines"/>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descr="Soft Scribble Heart"/>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descr="Soft Scribble Heart"/>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descr="Soft Scribble Heart"/>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AutoShape 14" id="14"/>
          <p:cNvSpPr/>
          <p:nvPr/>
        </p:nvSpPr>
        <p:spPr>
          <a:xfrm>
            <a:off x="-377129" y="5823596"/>
            <a:ext cx="20061513" cy="0"/>
          </a:xfrm>
          <a:prstGeom prst="line">
            <a:avLst/>
          </a:prstGeom>
          <a:ln cap="flat" w="28575">
            <a:solidFill>
              <a:srgbClr val="FFFFFF"/>
            </a:solidFill>
            <a:prstDash val="solid"/>
            <a:headEnd type="none" len="sm" w="sm"/>
            <a:tailEnd type="none" len="sm" w="sm"/>
          </a:ln>
        </p:spPr>
      </p:sp>
      <p:grpSp>
        <p:nvGrpSpPr>
          <p:cNvPr name="Group 15" id="15"/>
          <p:cNvGrpSpPr/>
          <p:nvPr/>
        </p:nvGrpSpPr>
        <p:grpSpPr>
          <a:xfrm rot="0">
            <a:off x="5930165" y="4823914"/>
            <a:ext cx="502056" cy="50205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17" id="17"/>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8" id="18"/>
          <p:cNvGrpSpPr/>
          <p:nvPr/>
        </p:nvGrpSpPr>
        <p:grpSpPr>
          <a:xfrm rot="0">
            <a:off x="2227066" y="4823914"/>
            <a:ext cx="502056" cy="50205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p:spPr>
        </p:sp>
        <p:sp>
          <p:nvSpPr>
            <p:cNvPr name="TextBox 20" id="20"/>
            <p:cNvSpPr txBox="true"/>
            <p:nvPr/>
          </p:nvSpPr>
          <p:spPr>
            <a:xfrm>
              <a:off x="190500" y="228600"/>
              <a:ext cx="431800" cy="393700"/>
            </a:xfrm>
            <a:prstGeom prst="rect">
              <a:avLst/>
            </a:prstGeom>
          </p:spPr>
          <p:txBody>
            <a:bodyPr anchor="ctr" rtlCol="false" tIns="50800" lIns="50800" bIns="50800" rIns="50800"/>
            <a:lstStyle/>
            <a:p>
              <a:pPr algn="ctr">
                <a:lnSpc>
                  <a:spcPts val="2266"/>
                </a:lnSpc>
              </a:pPr>
            </a:p>
          </p:txBody>
        </p:sp>
      </p:grpSp>
      <p:grpSp>
        <p:nvGrpSpPr>
          <p:cNvPr name="Group 21" id="21"/>
          <p:cNvGrpSpPr/>
          <p:nvPr/>
        </p:nvGrpSpPr>
        <p:grpSpPr>
          <a:xfrm rot="0">
            <a:off x="9653627" y="4823914"/>
            <a:ext cx="502056" cy="50205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23" id="23"/>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24" id="24"/>
          <p:cNvGrpSpPr/>
          <p:nvPr/>
        </p:nvGrpSpPr>
        <p:grpSpPr>
          <a:xfrm rot="0">
            <a:off x="13396139" y="4823914"/>
            <a:ext cx="502056" cy="502056"/>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26" id="26"/>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Freeform 27" id="27"/>
          <p:cNvSpPr/>
          <p:nvPr/>
        </p:nvSpPr>
        <p:spPr>
          <a:xfrm flipH="false" flipV="false" rot="0">
            <a:off x="10129410" y="461666"/>
            <a:ext cx="7844072" cy="9719966"/>
          </a:xfrm>
          <a:custGeom>
            <a:avLst/>
            <a:gdLst/>
            <a:ahLst/>
            <a:cxnLst/>
            <a:rect r="r" b="b" t="t" l="l"/>
            <a:pathLst>
              <a:path h="9719966" w="7844072">
                <a:moveTo>
                  <a:pt x="0" y="0"/>
                </a:moveTo>
                <a:lnTo>
                  <a:pt x="7844072" y="0"/>
                </a:lnTo>
                <a:lnTo>
                  <a:pt x="7844072" y="9719966"/>
                </a:lnTo>
                <a:lnTo>
                  <a:pt x="0" y="9719966"/>
                </a:lnTo>
                <a:lnTo>
                  <a:pt x="0" y="0"/>
                </a:lnTo>
                <a:close/>
              </a:path>
            </a:pathLst>
          </a:custGeom>
          <a:blipFill>
            <a:blip r:embed="rId25"/>
            <a:stretch>
              <a:fillRect l="0" t="-1814" r="-9618" b="-1814"/>
            </a:stretch>
          </a:blipFill>
        </p:spPr>
      </p:sp>
      <p:sp>
        <p:nvSpPr>
          <p:cNvPr name="TextBox 28" id="28"/>
          <p:cNvSpPr txBox="true"/>
          <p:nvPr/>
        </p:nvSpPr>
        <p:spPr>
          <a:xfrm rot="0">
            <a:off x="204453" y="4146069"/>
            <a:ext cx="9797579" cy="2734945"/>
          </a:xfrm>
          <a:prstGeom prst="rect">
            <a:avLst/>
          </a:prstGeom>
        </p:spPr>
        <p:txBody>
          <a:bodyPr anchor="t" rtlCol="false" tIns="0" lIns="0" bIns="0" rIns="0">
            <a:spAutoFit/>
          </a:bodyPr>
          <a:lstStyle/>
          <a:p>
            <a:pPr algn="ctr">
              <a:lnSpc>
                <a:spcPts val="7279"/>
              </a:lnSpc>
            </a:pPr>
            <a:r>
              <a:rPr lang="en-US" sz="5199" u="sng">
                <a:solidFill>
                  <a:srgbClr val="000000"/>
                </a:solidFill>
                <a:latin typeface="Canva Sans Bold"/>
                <a:ea typeface="Canva Sans Bold"/>
                <a:cs typeface="Canva Sans Bold"/>
                <a:sym typeface="Canva Sans Bold"/>
              </a:rPr>
              <a:t>Function to detect shape with </a:t>
            </a:r>
          </a:p>
          <a:p>
            <a:pPr algn="ctr">
              <a:lnSpc>
                <a:spcPts val="7279"/>
              </a:lnSpc>
            </a:pPr>
            <a:r>
              <a:rPr lang="en-US" sz="5199" u="sng">
                <a:solidFill>
                  <a:srgbClr val="000000"/>
                </a:solidFill>
                <a:latin typeface="Canva Sans Bold"/>
                <a:ea typeface="Canva Sans Bold"/>
                <a:cs typeface="Canva Sans Bold"/>
                <a:sym typeface="Canva Sans Bold"/>
              </a:rPr>
              <a:t>sides less than 10</a:t>
            </a:r>
          </a:p>
          <a:p>
            <a:pPr algn="ctr">
              <a:lnSpc>
                <a:spcPts val="7279"/>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descr="rainbow drawing doodle vector"/>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Black Swirl Scribble"/>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descr="Modern Scribble Circle"/>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descr="Abstract Scribble Pattern"/>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descr="Modern Scribble Line"/>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descr="Abstract watercolor scribble element"/>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descr="Dopamine Brights Crayon Scribbles Vibrant Squiggle"/>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descr="Yellow Scribble Lines"/>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descr="Soft Scribble Heart"/>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descr="Soft Scribble Heart"/>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descr="Soft Scribble Heart"/>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AutoShape 14" id="14"/>
          <p:cNvSpPr/>
          <p:nvPr/>
        </p:nvSpPr>
        <p:spPr>
          <a:xfrm>
            <a:off x="-377129" y="5823596"/>
            <a:ext cx="20061513" cy="0"/>
          </a:xfrm>
          <a:prstGeom prst="line">
            <a:avLst/>
          </a:prstGeom>
          <a:ln cap="flat" w="28575">
            <a:solidFill>
              <a:srgbClr val="FFFFFF"/>
            </a:solidFill>
            <a:prstDash val="solid"/>
            <a:headEnd type="none" len="sm" w="sm"/>
            <a:tailEnd type="none" len="sm" w="sm"/>
          </a:ln>
        </p:spPr>
      </p:sp>
      <p:grpSp>
        <p:nvGrpSpPr>
          <p:cNvPr name="Group 15" id="15"/>
          <p:cNvGrpSpPr/>
          <p:nvPr/>
        </p:nvGrpSpPr>
        <p:grpSpPr>
          <a:xfrm rot="0">
            <a:off x="5930165" y="4823914"/>
            <a:ext cx="502056" cy="50205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17" id="17"/>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8" id="18"/>
          <p:cNvGrpSpPr/>
          <p:nvPr/>
        </p:nvGrpSpPr>
        <p:grpSpPr>
          <a:xfrm rot="0">
            <a:off x="2227066" y="4823914"/>
            <a:ext cx="502056" cy="50205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p:spPr>
        </p:sp>
        <p:sp>
          <p:nvSpPr>
            <p:cNvPr name="TextBox 20" id="20"/>
            <p:cNvSpPr txBox="true"/>
            <p:nvPr/>
          </p:nvSpPr>
          <p:spPr>
            <a:xfrm>
              <a:off x="190500" y="228600"/>
              <a:ext cx="431800" cy="393700"/>
            </a:xfrm>
            <a:prstGeom prst="rect">
              <a:avLst/>
            </a:prstGeom>
          </p:spPr>
          <p:txBody>
            <a:bodyPr anchor="ctr" rtlCol="false" tIns="50800" lIns="50800" bIns="50800" rIns="50800"/>
            <a:lstStyle/>
            <a:p>
              <a:pPr algn="ctr">
                <a:lnSpc>
                  <a:spcPts val="2266"/>
                </a:lnSpc>
              </a:pPr>
            </a:p>
          </p:txBody>
        </p:sp>
      </p:grpSp>
      <p:grpSp>
        <p:nvGrpSpPr>
          <p:cNvPr name="Group 21" id="21"/>
          <p:cNvGrpSpPr/>
          <p:nvPr/>
        </p:nvGrpSpPr>
        <p:grpSpPr>
          <a:xfrm rot="0">
            <a:off x="9653627" y="4823914"/>
            <a:ext cx="502056" cy="50205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23" id="23"/>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24" id="24"/>
          <p:cNvGrpSpPr/>
          <p:nvPr/>
        </p:nvGrpSpPr>
        <p:grpSpPr>
          <a:xfrm rot="0">
            <a:off x="13396139" y="4823914"/>
            <a:ext cx="502056" cy="502056"/>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26" id="26"/>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Freeform 27" id="27"/>
          <p:cNvSpPr/>
          <p:nvPr/>
        </p:nvSpPr>
        <p:spPr>
          <a:xfrm flipH="false" flipV="false" rot="0">
            <a:off x="1268222" y="2959258"/>
            <a:ext cx="12912040" cy="2672654"/>
          </a:xfrm>
          <a:custGeom>
            <a:avLst/>
            <a:gdLst/>
            <a:ahLst/>
            <a:cxnLst/>
            <a:rect r="r" b="b" t="t" l="l"/>
            <a:pathLst>
              <a:path h="2672654" w="12912040">
                <a:moveTo>
                  <a:pt x="0" y="0"/>
                </a:moveTo>
                <a:lnTo>
                  <a:pt x="12912040" y="0"/>
                </a:lnTo>
                <a:lnTo>
                  <a:pt x="12912040" y="2672653"/>
                </a:lnTo>
                <a:lnTo>
                  <a:pt x="0" y="2672653"/>
                </a:lnTo>
                <a:lnTo>
                  <a:pt x="0" y="0"/>
                </a:lnTo>
                <a:close/>
              </a:path>
            </a:pathLst>
          </a:custGeom>
          <a:blipFill>
            <a:blip r:embed="rId25"/>
            <a:stretch>
              <a:fillRect l="0" t="0" r="0" b="0"/>
            </a:stretch>
          </a:blipFill>
        </p:spPr>
      </p:sp>
      <p:sp>
        <p:nvSpPr>
          <p:cNvPr name="TextBox 28" id="28"/>
          <p:cNvSpPr txBox="true"/>
          <p:nvPr/>
        </p:nvSpPr>
        <p:spPr>
          <a:xfrm rot="0">
            <a:off x="712517" y="1864518"/>
            <a:ext cx="1436758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Now we will detect centre of the shapes and display their names.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descr="rainbow drawing doodle vector"/>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Black Swirl Scribble"/>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descr="Modern Scribble Circle"/>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descr="Abstract Scribble Pattern"/>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descr="Modern Scribble Line"/>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descr="Abstract watercolor scribble element"/>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descr="Dopamine Brights Crayon Scribbles Vibrant Squiggle"/>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descr="Yellow Scribble Lines"/>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descr="Soft Scribble Heart"/>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descr="Soft Scribble Heart"/>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descr="Soft Scribble Heart"/>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6713143" y="5143500"/>
            <a:ext cx="10546157" cy="3725019"/>
          </a:xfrm>
          <a:custGeom>
            <a:avLst/>
            <a:gdLst/>
            <a:ahLst/>
            <a:cxnLst/>
            <a:rect r="r" b="b" t="t" l="l"/>
            <a:pathLst>
              <a:path h="3725019" w="10546157">
                <a:moveTo>
                  <a:pt x="0" y="0"/>
                </a:moveTo>
                <a:lnTo>
                  <a:pt x="10546157" y="0"/>
                </a:lnTo>
                <a:lnTo>
                  <a:pt x="10546157" y="3725019"/>
                </a:lnTo>
                <a:lnTo>
                  <a:pt x="0" y="3725019"/>
                </a:lnTo>
                <a:lnTo>
                  <a:pt x="0" y="0"/>
                </a:lnTo>
                <a:close/>
              </a:path>
            </a:pathLst>
          </a:custGeom>
          <a:blipFill>
            <a:blip r:embed="rId25"/>
            <a:stretch>
              <a:fillRect l="0" t="0" r="0" b="0"/>
            </a:stretch>
          </a:blipFill>
        </p:spPr>
      </p:sp>
      <p:sp>
        <p:nvSpPr>
          <p:cNvPr name="Freeform 15" id="15"/>
          <p:cNvSpPr/>
          <p:nvPr/>
        </p:nvSpPr>
        <p:spPr>
          <a:xfrm flipH="false" flipV="false" rot="0">
            <a:off x="6713143" y="840602"/>
            <a:ext cx="10784104" cy="3912373"/>
          </a:xfrm>
          <a:custGeom>
            <a:avLst/>
            <a:gdLst/>
            <a:ahLst/>
            <a:cxnLst/>
            <a:rect r="r" b="b" t="t" l="l"/>
            <a:pathLst>
              <a:path h="3912373" w="10784104">
                <a:moveTo>
                  <a:pt x="0" y="0"/>
                </a:moveTo>
                <a:lnTo>
                  <a:pt x="10784104" y="0"/>
                </a:lnTo>
                <a:lnTo>
                  <a:pt x="10784104" y="3912373"/>
                </a:lnTo>
                <a:lnTo>
                  <a:pt x="0" y="3912373"/>
                </a:lnTo>
                <a:lnTo>
                  <a:pt x="0" y="0"/>
                </a:lnTo>
                <a:close/>
              </a:path>
            </a:pathLst>
          </a:custGeom>
          <a:blipFill>
            <a:blip r:embed="rId26"/>
            <a:stretch>
              <a:fillRect l="0" t="0" r="0" b="0"/>
            </a:stretch>
          </a:blipFill>
        </p:spPr>
      </p:sp>
      <p:sp>
        <p:nvSpPr>
          <p:cNvPr name="TextBox 16" id="16"/>
          <p:cNvSpPr txBox="true"/>
          <p:nvPr/>
        </p:nvSpPr>
        <p:spPr>
          <a:xfrm rot="0">
            <a:off x="1791547" y="2090892"/>
            <a:ext cx="3039933" cy="1549785"/>
          </a:xfrm>
          <a:prstGeom prst="rect">
            <a:avLst/>
          </a:prstGeom>
        </p:spPr>
        <p:txBody>
          <a:bodyPr anchor="t" rtlCol="false" tIns="0" lIns="0" bIns="0" rIns="0">
            <a:spAutoFit/>
          </a:bodyPr>
          <a:lstStyle/>
          <a:p>
            <a:pPr algn="ctr">
              <a:lnSpc>
                <a:spcPts val="12672"/>
              </a:lnSpc>
            </a:pPr>
            <a:r>
              <a:rPr lang="en-US" sz="9051">
                <a:solidFill>
                  <a:srgbClr val="000000"/>
                </a:solidFill>
                <a:latin typeface="Canva Sans Bold"/>
                <a:ea typeface="Canva Sans Bold"/>
                <a:cs typeface="Canva Sans Bold"/>
                <a:sym typeface="Canva Sans Bold"/>
              </a:rPr>
              <a:t>Input</a:t>
            </a:r>
          </a:p>
        </p:txBody>
      </p:sp>
      <p:sp>
        <p:nvSpPr>
          <p:cNvPr name="TextBox 17" id="17"/>
          <p:cNvSpPr txBox="true"/>
          <p:nvPr/>
        </p:nvSpPr>
        <p:spPr>
          <a:xfrm rot="0">
            <a:off x="1028700" y="6338272"/>
            <a:ext cx="4661186" cy="1357026"/>
          </a:xfrm>
          <a:prstGeom prst="rect">
            <a:avLst/>
          </a:prstGeom>
        </p:spPr>
        <p:txBody>
          <a:bodyPr anchor="t" rtlCol="false" tIns="0" lIns="0" bIns="0" rIns="0">
            <a:spAutoFit/>
          </a:bodyPr>
          <a:lstStyle/>
          <a:p>
            <a:pPr algn="ctr">
              <a:lnSpc>
                <a:spcPts val="11162"/>
              </a:lnSpc>
            </a:pPr>
            <a:r>
              <a:rPr lang="en-US" sz="7973">
                <a:solidFill>
                  <a:srgbClr val="000000"/>
                </a:solidFill>
                <a:latin typeface="Canva Sans Bold"/>
                <a:ea typeface="Canva Sans Bold"/>
                <a:cs typeface="Canva Sans Bold"/>
                <a:sym typeface="Canva Sans Bold"/>
              </a:rPr>
              <a:t>Output</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descr="rainbow drawing doodle vector"/>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Black Swirl Scribble"/>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descr="Modern Scribble Circle"/>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descr="Abstract Scribble Pattern"/>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descr="Modern Scribble Line"/>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descr="Abstract watercolor scribble element"/>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descr="Dopamine Brights Crayon Scribbles Vibrant Squiggle"/>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descr="Yellow Scribble Lines"/>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descr="Soft Scribble Heart"/>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descr="Soft Scribble Heart"/>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descr="Soft Scribble Heart"/>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14" id="14"/>
          <p:cNvSpPr txBox="true"/>
          <p:nvPr/>
        </p:nvSpPr>
        <p:spPr>
          <a:xfrm rot="0">
            <a:off x="0" y="1510412"/>
            <a:ext cx="10838171" cy="1549785"/>
          </a:xfrm>
          <a:prstGeom prst="rect">
            <a:avLst/>
          </a:prstGeom>
        </p:spPr>
        <p:txBody>
          <a:bodyPr anchor="t" rtlCol="false" tIns="0" lIns="0" bIns="0" rIns="0">
            <a:spAutoFit/>
          </a:bodyPr>
          <a:lstStyle/>
          <a:p>
            <a:pPr algn="ctr">
              <a:lnSpc>
                <a:spcPts val="12672"/>
              </a:lnSpc>
            </a:pPr>
            <a:r>
              <a:rPr lang="en-US" sz="9051">
                <a:solidFill>
                  <a:srgbClr val="000000"/>
                </a:solidFill>
                <a:latin typeface="Canva Sans Bold"/>
                <a:ea typeface="Canva Sans Bold"/>
                <a:cs typeface="Canva Sans Bold"/>
                <a:sym typeface="Canva Sans Bold"/>
              </a:rPr>
              <a:t>Color Detection</a:t>
            </a:r>
          </a:p>
        </p:txBody>
      </p:sp>
      <p:sp>
        <p:nvSpPr>
          <p:cNvPr name="TextBox 15" id="15"/>
          <p:cNvSpPr txBox="true"/>
          <p:nvPr/>
        </p:nvSpPr>
        <p:spPr>
          <a:xfrm rot="0">
            <a:off x="1021300" y="3514458"/>
            <a:ext cx="15957337" cy="4780915"/>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Color detection is a fundamental task in computer vision that involves identifying and extracting specific colors or color ranges from an image or video. The process typically involves converting the image from one color space to another, we converted it to HSV (Hue, Saturation, Value), and then setting a range of values to isolate the desired color or colors.</a:t>
            </a:r>
          </a:p>
          <a:p>
            <a:pPr algn="l">
              <a:lnSpc>
                <a:spcPts val="4759"/>
              </a:lnSpc>
            </a:pPr>
            <a:r>
              <a:rPr lang="en-US" sz="3399">
                <a:solidFill>
                  <a:srgbClr val="000000"/>
                </a:solidFill>
                <a:latin typeface="Canva Sans"/>
                <a:ea typeface="Canva Sans"/>
                <a:cs typeface="Canva Sans"/>
                <a:sym typeface="Canva Sans"/>
              </a:rPr>
              <a:t>In the assignment particularly we detected a given color and made contours of another color around it. I have shown the input and output for it in the next slide.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descr="Yellow Swirl Vibrant Doodle"/>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Abstract Scribble Pattern"/>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descr="Dopamine Brights Crayon Scribbles Vibrant Squiggle"/>
          <p:cNvSpPr/>
          <p:nvPr/>
        </p:nvSpPr>
        <p:spPr>
          <a:xfrm flipH="false" flipV="false" rot="0">
            <a:off x="0" y="-1968490"/>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descr="Soft Scribble Heart"/>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632110" y="676777"/>
            <a:ext cx="15896431" cy="1084845"/>
          </a:xfrm>
          <a:prstGeom prst="rect">
            <a:avLst/>
          </a:prstGeom>
        </p:spPr>
        <p:txBody>
          <a:bodyPr anchor="t" rtlCol="false" tIns="0" lIns="0" bIns="0" rIns="0">
            <a:spAutoFit/>
          </a:bodyPr>
          <a:lstStyle/>
          <a:p>
            <a:pPr algn="ctr">
              <a:lnSpc>
                <a:spcPts val="7643"/>
              </a:lnSpc>
            </a:pPr>
            <a:r>
              <a:rPr lang="en-US" sz="9675">
                <a:solidFill>
                  <a:srgbClr val="000000"/>
                </a:solidFill>
                <a:latin typeface="Canva Sans Italics"/>
                <a:ea typeface="Canva Sans Italics"/>
                <a:cs typeface="Canva Sans Italics"/>
                <a:sym typeface="Canva Sans Italics"/>
              </a:rPr>
              <a:t>Fourier Transform</a:t>
            </a:r>
          </a:p>
        </p:txBody>
      </p:sp>
      <p:sp>
        <p:nvSpPr>
          <p:cNvPr name="TextBox 8" id="8"/>
          <p:cNvSpPr txBox="true"/>
          <p:nvPr/>
        </p:nvSpPr>
        <p:spPr>
          <a:xfrm rot="0">
            <a:off x="632110" y="2343064"/>
            <a:ext cx="17259300" cy="7220382"/>
          </a:xfrm>
          <a:prstGeom prst="rect">
            <a:avLst/>
          </a:prstGeom>
        </p:spPr>
        <p:txBody>
          <a:bodyPr anchor="t" rtlCol="false" tIns="0" lIns="0" bIns="0" rIns="0">
            <a:spAutoFit/>
          </a:bodyPr>
          <a:lstStyle/>
          <a:p>
            <a:pPr algn="ctr">
              <a:lnSpc>
                <a:spcPts val="5226"/>
              </a:lnSpc>
            </a:pPr>
            <a:r>
              <a:rPr lang="en-US" sz="3733">
                <a:solidFill>
                  <a:srgbClr val="000000"/>
                </a:solidFill>
                <a:latin typeface="Canva Sans Bold Italics"/>
                <a:ea typeface="Canva Sans Bold Italics"/>
                <a:cs typeface="Canva Sans Bold Italics"/>
                <a:sym typeface="Canva Sans Bold Italics"/>
              </a:rPr>
              <a:t>The Fourier Transform is a mathematical tool that allows us to analyze and understand signals and functions in terms of their frequency components.</a:t>
            </a:r>
          </a:p>
          <a:p>
            <a:pPr algn="ctr">
              <a:lnSpc>
                <a:spcPts val="5226"/>
              </a:lnSpc>
            </a:pPr>
          </a:p>
          <a:p>
            <a:pPr algn="l">
              <a:lnSpc>
                <a:spcPts val="5226"/>
              </a:lnSpc>
            </a:pPr>
            <a:r>
              <a:rPr lang="en-US" sz="3733">
                <a:solidFill>
                  <a:srgbClr val="000000"/>
                </a:solidFill>
                <a:latin typeface="Canva Sans Italics"/>
                <a:ea typeface="Canva Sans Italics"/>
                <a:cs typeface="Canva Sans Italics"/>
                <a:sym typeface="Canva Sans Italics"/>
              </a:rPr>
              <a:t>          Brief:</a:t>
            </a:r>
          </a:p>
          <a:p>
            <a:pPr algn="l" marL="1611912" indent="-537304" lvl="2">
              <a:lnSpc>
                <a:spcPts val="5226"/>
              </a:lnSpc>
              <a:buFont typeface="Arial"/>
              <a:buChar char="⚬"/>
            </a:pPr>
            <a:r>
              <a:rPr lang="en-US" sz="3733">
                <a:solidFill>
                  <a:srgbClr val="000000"/>
                </a:solidFill>
                <a:latin typeface="Canva Sans Italics"/>
                <a:ea typeface="Canva Sans Italics"/>
                <a:cs typeface="Canva Sans Italics"/>
                <a:sym typeface="Canva Sans Italics"/>
              </a:rPr>
              <a:t>Fourier Transform decomposes a signal or function into a sum of sinusoidal functions, revealing the underlying frequencies.</a:t>
            </a:r>
          </a:p>
          <a:p>
            <a:pPr algn="l" marL="1611912" indent="-537304" lvl="2">
              <a:lnSpc>
                <a:spcPts val="5226"/>
              </a:lnSpc>
              <a:buFont typeface="Arial"/>
              <a:buChar char="⚬"/>
            </a:pPr>
            <a:r>
              <a:rPr lang="en-US" sz="3733">
                <a:solidFill>
                  <a:srgbClr val="000000"/>
                </a:solidFill>
                <a:latin typeface="Canva Sans Italics"/>
                <a:ea typeface="Canva Sans Italics"/>
                <a:cs typeface="Canva Sans Italics"/>
                <a:sym typeface="Canva Sans Italics"/>
              </a:rPr>
              <a:t>The transformation converts a function from the time (or spatial) domain to the frequency domain, providing a new perspective for analysis.</a:t>
            </a:r>
          </a:p>
          <a:p>
            <a:pPr algn="l">
              <a:lnSpc>
                <a:spcPts val="5226"/>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38225" y="1884966"/>
            <a:ext cx="15622558" cy="8186604"/>
          </a:xfrm>
          <a:custGeom>
            <a:avLst/>
            <a:gdLst/>
            <a:ahLst/>
            <a:cxnLst/>
            <a:rect r="r" b="b" t="t" l="l"/>
            <a:pathLst>
              <a:path h="8186604" w="15622558">
                <a:moveTo>
                  <a:pt x="0" y="0"/>
                </a:moveTo>
                <a:lnTo>
                  <a:pt x="15622558" y="0"/>
                </a:lnTo>
                <a:lnTo>
                  <a:pt x="15622558" y="8186604"/>
                </a:lnTo>
                <a:lnTo>
                  <a:pt x="0" y="8186604"/>
                </a:lnTo>
                <a:lnTo>
                  <a:pt x="0" y="0"/>
                </a:lnTo>
                <a:close/>
              </a:path>
            </a:pathLst>
          </a:custGeom>
          <a:blipFill>
            <a:blip r:embed="rId2"/>
            <a:stretch>
              <a:fillRect l="0" t="-10119" r="0" b="-10119"/>
            </a:stretch>
          </a:blipFill>
        </p:spPr>
      </p:sp>
      <p:sp>
        <p:nvSpPr>
          <p:cNvPr name="TextBox 3" id="3"/>
          <p:cNvSpPr txBox="true"/>
          <p:nvPr/>
        </p:nvSpPr>
        <p:spPr>
          <a:xfrm rot="0">
            <a:off x="863816" y="159703"/>
            <a:ext cx="15787442"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ea typeface="Canva Sans Bold"/>
                <a:cs typeface="Canva Sans Bold"/>
                <a:sym typeface="Canva Sans Bold"/>
              </a:rPr>
              <a:t>COLOR DETECTION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descr="rainbow drawing doodle vector"/>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Black Swirl Scribble"/>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descr="Modern Scribble Circle"/>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descr="Abstract Scribble Pattern"/>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descr="Modern Scribble Line"/>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descr="Abstract watercolor scribble element"/>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descr="Dopamine Brights Crayon Scribbles Vibrant Squiggle"/>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descr="Yellow Scribble Lines"/>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descr="Soft Scribble Heart"/>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descr="Soft Scribble Heart"/>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descr="Soft Scribble Heart"/>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2767642" y="341011"/>
            <a:ext cx="15110309" cy="9804013"/>
          </a:xfrm>
          <a:custGeom>
            <a:avLst/>
            <a:gdLst/>
            <a:ahLst/>
            <a:cxnLst/>
            <a:rect r="r" b="b" t="t" l="l"/>
            <a:pathLst>
              <a:path h="9804013" w="15110309">
                <a:moveTo>
                  <a:pt x="0" y="0"/>
                </a:moveTo>
                <a:lnTo>
                  <a:pt x="15110309" y="0"/>
                </a:lnTo>
                <a:lnTo>
                  <a:pt x="15110309" y="9804013"/>
                </a:lnTo>
                <a:lnTo>
                  <a:pt x="0" y="9804013"/>
                </a:lnTo>
                <a:lnTo>
                  <a:pt x="0" y="0"/>
                </a:lnTo>
                <a:close/>
              </a:path>
            </a:pathLst>
          </a:custGeom>
          <a:blipFill>
            <a:blip r:embed="rId25"/>
            <a:stretch>
              <a:fillRect l="0" t="0" r="0" b="0"/>
            </a:stretch>
          </a:blipFill>
        </p:spPr>
      </p:sp>
      <p:sp>
        <p:nvSpPr>
          <p:cNvPr name="TextBox 15" id="15"/>
          <p:cNvSpPr txBox="true"/>
          <p:nvPr/>
        </p:nvSpPr>
        <p:spPr>
          <a:xfrm rot="0">
            <a:off x="1028700" y="2034079"/>
            <a:ext cx="1368500" cy="5845769"/>
          </a:xfrm>
          <a:prstGeom prst="rect">
            <a:avLst/>
          </a:prstGeom>
        </p:spPr>
        <p:txBody>
          <a:bodyPr anchor="t" rtlCol="false" tIns="0" lIns="0" bIns="0" rIns="0">
            <a:spAutoFit/>
          </a:bodyPr>
          <a:lstStyle/>
          <a:p>
            <a:pPr algn="ctr">
              <a:lnSpc>
                <a:spcPts val="11692"/>
              </a:lnSpc>
            </a:pPr>
            <a:r>
              <a:rPr lang="en-US" sz="8351">
                <a:solidFill>
                  <a:srgbClr val="000000"/>
                </a:solidFill>
                <a:latin typeface="Canva Sans Bold"/>
                <a:ea typeface="Canva Sans Bold"/>
                <a:cs typeface="Canva Sans Bold"/>
                <a:sym typeface="Canva Sans Bold"/>
              </a:rPr>
              <a:t>C</a:t>
            </a:r>
          </a:p>
          <a:p>
            <a:pPr algn="ctr">
              <a:lnSpc>
                <a:spcPts val="11692"/>
              </a:lnSpc>
            </a:pPr>
            <a:r>
              <a:rPr lang="en-US" sz="8351">
                <a:solidFill>
                  <a:srgbClr val="000000"/>
                </a:solidFill>
                <a:latin typeface="Canva Sans Bold"/>
                <a:ea typeface="Canva Sans Bold"/>
                <a:cs typeface="Canva Sans Bold"/>
                <a:sym typeface="Canva Sans Bold"/>
              </a:rPr>
              <a:t>O</a:t>
            </a:r>
          </a:p>
          <a:p>
            <a:pPr algn="ctr">
              <a:lnSpc>
                <a:spcPts val="11692"/>
              </a:lnSpc>
            </a:pPr>
            <a:r>
              <a:rPr lang="en-US" sz="8351">
                <a:solidFill>
                  <a:srgbClr val="000000"/>
                </a:solidFill>
                <a:latin typeface="Canva Sans Bold"/>
                <a:ea typeface="Canva Sans Bold"/>
                <a:cs typeface="Canva Sans Bold"/>
                <a:sym typeface="Canva Sans Bold"/>
              </a:rPr>
              <a:t>D</a:t>
            </a:r>
          </a:p>
          <a:p>
            <a:pPr algn="ctr">
              <a:lnSpc>
                <a:spcPts val="11692"/>
              </a:lnSpc>
            </a:pPr>
            <a:r>
              <a:rPr lang="en-US" sz="8351">
                <a:solidFill>
                  <a:srgbClr val="000000"/>
                </a:solidFill>
                <a:latin typeface="Canva Sans Bold"/>
                <a:ea typeface="Canva Sans Bold"/>
                <a:cs typeface="Canva Sans Bold"/>
                <a:sym typeface="Canva Sans Bold"/>
              </a:rPr>
              <a:t>E</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descr="rainbow drawing doodle vector"/>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Black Swirl Scribble"/>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descr="Modern Scribble Circle"/>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descr="Abstract Scribble Pattern"/>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descr="Modern Scribble Line"/>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descr="Abstract watercolor scribble element"/>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descr="Dopamine Brights Crayon Scribbles Vibrant Squiggle"/>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descr="Yellow Scribble Lines"/>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descr="Soft Scribble Heart"/>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descr="Soft Scribble Heart"/>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descr="Soft Scribble Heart"/>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14" id="14"/>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15" id="15"/>
          <p:cNvSpPr txBox="true"/>
          <p:nvPr/>
        </p:nvSpPr>
        <p:spPr>
          <a:xfrm rot="0">
            <a:off x="1280812" y="215766"/>
            <a:ext cx="3640693" cy="4835206"/>
          </a:xfrm>
          <a:prstGeom prst="rect">
            <a:avLst/>
          </a:prstGeom>
        </p:spPr>
        <p:txBody>
          <a:bodyPr anchor="t" rtlCol="false" tIns="0" lIns="0" bIns="0" rIns="0">
            <a:spAutoFit/>
          </a:bodyPr>
          <a:lstStyle/>
          <a:p>
            <a:pPr algn="ctr">
              <a:lnSpc>
                <a:spcPts val="9642"/>
              </a:lnSpc>
            </a:pPr>
            <a:r>
              <a:rPr lang="en-US" sz="6887">
                <a:solidFill>
                  <a:srgbClr val="000000"/>
                </a:solidFill>
                <a:latin typeface="Canva Sans"/>
                <a:ea typeface="Canva Sans"/>
                <a:cs typeface="Canva Sans"/>
                <a:sym typeface="Canva Sans"/>
              </a:rPr>
              <a:t>Masking:</a:t>
            </a:r>
          </a:p>
          <a:p>
            <a:pPr algn="ctr">
              <a:lnSpc>
                <a:spcPts val="9642"/>
              </a:lnSpc>
            </a:pPr>
          </a:p>
          <a:p>
            <a:pPr algn="ctr">
              <a:lnSpc>
                <a:spcPts val="9642"/>
              </a:lnSpc>
            </a:pPr>
          </a:p>
          <a:p>
            <a:pPr algn="ctr">
              <a:lnSpc>
                <a:spcPts val="9642"/>
              </a:lnSpc>
            </a:pPr>
          </a:p>
        </p:txBody>
      </p:sp>
      <p:sp>
        <p:nvSpPr>
          <p:cNvPr name="TextBox 16" id="16"/>
          <p:cNvSpPr txBox="true"/>
          <p:nvPr/>
        </p:nvSpPr>
        <p:spPr>
          <a:xfrm rot="0">
            <a:off x="0" y="1348025"/>
            <a:ext cx="17985249" cy="8381365"/>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Canva Sans"/>
                <a:ea typeface="Canva Sans"/>
                <a:cs typeface="Canva Sans"/>
                <a:sym typeface="Canva Sans"/>
              </a:rPr>
              <a:t>Convert the image from the default BGR (Blue, Green, Red) color space to the HSV (Hue, Saturation, Value) color space. </a:t>
            </a:r>
          </a:p>
          <a:p>
            <a:pPr algn="ctr" marL="734059" indent="-367030" lvl="1">
              <a:lnSpc>
                <a:spcPts val="4759"/>
              </a:lnSpc>
              <a:buFont typeface="Arial"/>
              <a:buChar char="•"/>
            </a:pPr>
            <a:r>
              <a:rPr lang="en-US" sz="3399">
                <a:solidFill>
                  <a:srgbClr val="000000"/>
                </a:solidFill>
                <a:latin typeface="Canva Sans"/>
                <a:ea typeface="Canva Sans"/>
                <a:cs typeface="Canva Sans"/>
                <a:sym typeface="Canva Sans"/>
              </a:rPr>
              <a:t>Use the </a:t>
            </a:r>
            <a:r>
              <a:rPr lang="en-US" sz="3399">
                <a:solidFill>
                  <a:srgbClr val="000000"/>
                </a:solidFill>
                <a:latin typeface="Canva Sans Medium"/>
                <a:ea typeface="Canva Sans Medium"/>
                <a:cs typeface="Canva Sans Medium"/>
                <a:sym typeface="Canva Sans Medium"/>
              </a:rPr>
              <a:t>cv2.inRange</a:t>
            </a:r>
            <a:r>
              <a:rPr lang="en-US" sz="3399">
                <a:solidFill>
                  <a:srgbClr val="000000"/>
                </a:solidFill>
                <a:latin typeface="Canva Sans"/>
                <a:ea typeface="Canva Sans"/>
                <a:cs typeface="Canva Sans"/>
                <a:sym typeface="Canva Sans"/>
              </a:rPr>
              <a:t> function to create a binary mask that extracts only the pixels within the specified color range.</a:t>
            </a:r>
          </a:p>
          <a:p>
            <a:pPr algn="ctr" marL="734059" indent="-367030" lvl="1">
              <a:lnSpc>
                <a:spcPts val="4759"/>
              </a:lnSpc>
              <a:buFont typeface="Arial"/>
              <a:buChar char="•"/>
            </a:pPr>
            <a:r>
              <a:rPr lang="en-US" sz="3399">
                <a:solidFill>
                  <a:srgbClr val="000000"/>
                </a:solidFill>
                <a:latin typeface="Canva Sans"/>
                <a:ea typeface="Canva Sans"/>
                <a:cs typeface="Canva Sans"/>
                <a:sym typeface="Canva Sans"/>
              </a:rPr>
              <a:t>When implementing color detection algorithms, it's important to choose a color space and threshold values carefully based on the characteristics of the images or videos being processed.</a:t>
            </a:r>
          </a:p>
          <a:p>
            <a:pPr algn="ctr" marL="734059" indent="-367030" lvl="1">
              <a:lnSpc>
                <a:spcPts val="4759"/>
              </a:lnSpc>
              <a:buFont typeface="Arial"/>
              <a:buChar char="•"/>
            </a:pPr>
            <a:r>
              <a:rPr lang="en-US" sz="3399">
                <a:solidFill>
                  <a:srgbClr val="000000"/>
                </a:solidFill>
                <a:latin typeface="Canva Sans"/>
                <a:ea typeface="Canva Sans"/>
                <a:cs typeface="Canva Sans"/>
                <a:sym typeface="Canva Sans"/>
              </a:rPr>
              <a:t>The cv2.inRange function creates a binary mask based on the specified color range. Pixels in the mask that fall within the specified range are set to white (255), and pixels outside the range are set to black (0). The resulting mask is a binary image where white pixels correspond to the regions with the detected color.</a:t>
            </a:r>
          </a:p>
          <a:p>
            <a:pPr algn="ctr" marL="734059" indent="-367030" lvl="1">
              <a:lnSpc>
                <a:spcPts val="4759"/>
              </a:lnSpc>
              <a:buFont typeface="Arial"/>
              <a:buChar char="•"/>
            </a:pPr>
            <a:r>
              <a:rPr lang="en-US" sz="3399">
                <a:solidFill>
                  <a:srgbClr val="000000"/>
                </a:solidFill>
                <a:latin typeface="Canva Sans"/>
                <a:ea typeface="Canva Sans"/>
                <a:cs typeface="Canva Sans"/>
                <a:sym typeface="Canva Sans"/>
              </a:rPr>
              <a:t>The mask now contains information about where in the image the desired color is present. This binary mask can be used to isolate or highlight specific regions(desired colors) in the original image.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5949404" y="429418"/>
            <a:ext cx="6389191" cy="1566544"/>
          </a:xfrm>
          <a:prstGeom prst="rect">
            <a:avLst/>
          </a:prstGeom>
        </p:spPr>
        <p:txBody>
          <a:bodyPr anchor="t" rtlCol="false" tIns="0" lIns="0" bIns="0" rIns="0">
            <a:spAutoFit/>
          </a:bodyPr>
          <a:lstStyle/>
          <a:p>
            <a:pPr algn="ctr">
              <a:lnSpc>
                <a:spcPts val="12880"/>
              </a:lnSpc>
            </a:pPr>
            <a:r>
              <a:rPr lang="en-US" sz="9200" u="sng">
                <a:solidFill>
                  <a:srgbClr val="000000"/>
                </a:solidFill>
                <a:latin typeface="Canva Sans Bold"/>
                <a:ea typeface="Canva Sans Bold"/>
                <a:cs typeface="Canva Sans Bold"/>
                <a:sym typeface="Canva Sans Bold"/>
              </a:rPr>
              <a:t>Calibration</a:t>
            </a:r>
          </a:p>
        </p:txBody>
      </p:sp>
      <p:sp>
        <p:nvSpPr>
          <p:cNvPr name="TextBox 9" id="9"/>
          <p:cNvSpPr txBox="true"/>
          <p:nvPr/>
        </p:nvSpPr>
        <p:spPr>
          <a:xfrm rot="0">
            <a:off x="813855" y="2914962"/>
            <a:ext cx="16171977" cy="3971163"/>
          </a:xfrm>
          <a:prstGeom prst="rect">
            <a:avLst/>
          </a:prstGeom>
        </p:spPr>
        <p:txBody>
          <a:bodyPr anchor="t" rtlCol="false" tIns="0" lIns="0" bIns="0" rIns="0">
            <a:spAutoFit/>
          </a:bodyPr>
          <a:lstStyle/>
          <a:p>
            <a:pPr algn="l">
              <a:lnSpc>
                <a:spcPts val="5291"/>
              </a:lnSpc>
            </a:pPr>
            <a:r>
              <a:rPr lang="en-US" sz="3779">
                <a:solidFill>
                  <a:srgbClr val="000000"/>
                </a:solidFill>
                <a:latin typeface="Canva Sans"/>
                <a:ea typeface="Canva Sans"/>
                <a:cs typeface="Canva Sans"/>
                <a:sym typeface="Canva Sans"/>
              </a:rPr>
              <a:t>Calibration is a process of adjusting or verifying the accuracy and precision of a measurement instrument, system, or device. The goal of calibration is to ensure that the measurements or outputs of the system are reliable and accurate, often by comparing them to a known standard. Calibration is crucial in various fields, including engineering, science, manufacturing, and technology.</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63506"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261557"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7" id="7"/>
          <p:cNvSpPr txBox="true"/>
          <p:nvPr/>
        </p:nvSpPr>
        <p:spPr>
          <a:xfrm rot="0">
            <a:off x="812053" y="933450"/>
            <a:ext cx="6441877"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ea typeface="Canva Sans Bold"/>
                <a:cs typeface="Canva Sans Bold"/>
                <a:sym typeface="Canva Sans Bold"/>
              </a:rPr>
              <a:t>Camera Calibration:</a:t>
            </a:r>
          </a:p>
        </p:txBody>
      </p:sp>
      <p:sp>
        <p:nvSpPr>
          <p:cNvPr name="TextBox 8" id="8"/>
          <p:cNvSpPr txBox="true"/>
          <p:nvPr/>
        </p:nvSpPr>
        <p:spPr>
          <a:xfrm rot="0">
            <a:off x="812053" y="2615807"/>
            <a:ext cx="15896641" cy="3683000"/>
          </a:xfrm>
          <a:prstGeom prst="rect">
            <a:avLst/>
          </a:prstGeom>
        </p:spPr>
        <p:txBody>
          <a:bodyPr anchor="t" rtlCol="false" tIns="0" lIns="0" bIns="0" rIns="0">
            <a:spAutoFit/>
          </a:bodyPr>
          <a:lstStyle/>
          <a:p>
            <a:pPr algn="l">
              <a:lnSpc>
                <a:spcPts val="4899"/>
              </a:lnSpc>
            </a:pPr>
            <a:r>
              <a:rPr lang="en-US" sz="3499">
                <a:solidFill>
                  <a:srgbClr val="000000"/>
                </a:solidFill>
                <a:latin typeface="Canva Sans"/>
                <a:ea typeface="Canva Sans"/>
                <a:cs typeface="Canva Sans"/>
                <a:sym typeface="Canva Sans"/>
              </a:rPr>
              <a:t>Camera calibration is a crucial step in computer vision and image processing to correct distortions and obtain accurate measurements from images. The calibration process involves determining the intrinsic and extrinsic parameters of a camera, which describe its internal characteristics and its position and orientation in the 3D world, respectively.   </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2478431" y="6232429"/>
            <a:ext cx="5030536" cy="3540856"/>
          </a:xfrm>
          <a:custGeom>
            <a:avLst/>
            <a:gdLst/>
            <a:ahLst/>
            <a:cxnLst/>
            <a:rect r="r" b="b" t="t" l="l"/>
            <a:pathLst>
              <a:path h="3540856" w="5030536">
                <a:moveTo>
                  <a:pt x="0" y="0"/>
                </a:moveTo>
                <a:lnTo>
                  <a:pt x="5030535" y="0"/>
                </a:lnTo>
                <a:lnTo>
                  <a:pt x="5030535" y="3540856"/>
                </a:lnTo>
                <a:lnTo>
                  <a:pt x="0" y="3540856"/>
                </a:lnTo>
                <a:lnTo>
                  <a:pt x="0" y="0"/>
                </a:lnTo>
                <a:close/>
              </a:path>
            </a:pathLst>
          </a:custGeom>
          <a:blipFill>
            <a:blip r:embed="rId3"/>
            <a:stretch>
              <a:fillRect l="0" t="0" r="0" b="0"/>
            </a:stretch>
          </a:blipFill>
        </p:spPr>
      </p:sp>
      <p:sp>
        <p:nvSpPr>
          <p:cNvPr name="Freeform 4" id="4"/>
          <p:cNvSpPr/>
          <p:nvPr/>
        </p:nvSpPr>
        <p:spPr>
          <a:xfrm flipH="false" flipV="false" rot="0">
            <a:off x="1028700" y="791845"/>
            <a:ext cx="11106830" cy="6559081"/>
          </a:xfrm>
          <a:custGeom>
            <a:avLst/>
            <a:gdLst/>
            <a:ahLst/>
            <a:cxnLst/>
            <a:rect r="r" b="b" t="t" l="l"/>
            <a:pathLst>
              <a:path h="6559081" w="11106830">
                <a:moveTo>
                  <a:pt x="0" y="0"/>
                </a:moveTo>
                <a:lnTo>
                  <a:pt x="11106830" y="0"/>
                </a:lnTo>
                <a:lnTo>
                  <a:pt x="11106830" y="6559081"/>
                </a:lnTo>
                <a:lnTo>
                  <a:pt x="0" y="6559081"/>
                </a:lnTo>
                <a:lnTo>
                  <a:pt x="0" y="0"/>
                </a:lnTo>
                <a:close/>
              </a:path>
            </a:pathLst>
          </a:custGeom>
          <a:blipFill>
            <a:blip r:embed="rId4"/>
            <a:stretch>
              <a:fillRect l="0" t="0" r="0" b="0"/>
            </a:stretch>
          </a:blipFill>
        </p:spPr>
      </p:sp>
      <p:sp>
        <p:nvSpPr>
          <p:cNvPr name="TextBox 5" id="5"/>
          <p:cNvSpPr txBox="true"/>
          <p:nvPr/>
        </p:nvSpPr>
        <p:spPr>
          <a:xfrm rot="0">
            <a:off x="-1468664" y="-95250"/>
            <a:ext cx="7487461"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ea typeface="Canva Sans Bold"/>
                <a:cs typeface="Canva Sans Bold"/>
                <a:sym typeface="Canva Sans Bold"/>
              </a:rPr>
              <a:t>Example:</a:t>
            </a:r>
          </a:p>
        </p:txBody>
      </p:sp>
      <p:sp>
        <p:nvSpPr>
          <p:cNvPr name="TextBox 6" id="6"/>
          <p:cNvSpPr txBox="true"/>
          <p:nvPr/>
        </p:nvSpPr>
        <p:spPr>
          <a:xfrm rot="0">
            <a:off x="13901746" y="9706610"/>
            <a:ext cx="1498104" cy="580390"/>
          </a:xfrm>
          <a:prstGeom prst="rect">
            <a:avLst/>
          </a:prstGeom>
        </p:spPr>
        <p:txBody>
          <a:bodyPr anchor="t" rtlCol="false" tIns="0" lIns="0" bIns="0" rIns="0">
            <a:spAutoFit/>
          </a:bodyPr>
          <a:lstStyle/>
          <a:p>
            <a:pPr algn="ctr">
              <a:lnSpc>
                <a:spcPts val="4759"/>
              </a:lnSpc>
            </a:pPr>
            <a:r>
              <a:rPr lang="en-US" sz="3399" u="sng">
                <a:solidFill>
                  <a:srgbClr val="000000"/>
                </a:solidFill>
                <a:latin typeface="Canva Sans"/>
                <a:ea typeface="Canva Sans"/>
                <a:cs typeface="Canva Sans"/>
                <a:sym typeface="Canva Sans"/>
              </a:rPr>
              <a:t>Output</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63506"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261557"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7" id="7"/>
          <p:cNvSpPr txBox="true"/>
          <p:nvPr/>
        </p:nvSpPr>
        <p:spPr>
          <a:xfrm rot="0">
            <a:off x="547210" y="-51991"/>
            <a:ext cx="12513990"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ea typeface="Canva Sans Bold"/>
                <a:cs typeface="Canva Sans Bold"/>
                <a:sym typeface="Canva Sans Bold"/>
              </a:rPr>
              <a:t>Undistortion of Image</a:t>
            </a:r>
          </a:p>
        </p:txBody>
      </p:sp>
      <p:sp>
        <p:nvSpPr>
          <p:cNvPr name="TextBox 8" id="8"/>
          <p:cNvSpPr txBox="true"/>
          <p:nvPr/>
        </p:nvSpPr>
        <p:spPr>
          <a:xfrm rot="0">
            <a:off x="547210" y="1139063"/>
            <a:ext cx="17440833" cy="9619615"/>
          </a:xfrm>
          <a:prstGeom prst="rect">
            <a:avLst/>
          </a:prstGeom>
        </p:spPr>
        <p:txBody>
          <a:bodyPr anchor="t" rtlCol="false" tIns="0" lIns="0" bIns="0" rIns="0">
            <a:spAutoFit/>
          </a:bodyPr>
          <a:lstStyle/>
          <a:p>
            <a:pPr algn="ctr">
              <a:lnSpc>
                <a:spcPts val="4759"/>
              </a:lnSpc>
            </a:pPr>
          </a:p>
          <a:p>
            <a:pPr algn="l">
              <a:lnSpc>
                <a:spcPts val="4759"/>
              </a:lnSpc>
            </a:pPr>
            <a:r>
              <a:rPr lang="en-US" sz="3399">
                <a:solidFill>
                  <a:srgbClr val="000000"/>
                </a:solidFill>
                <a:latin typeface="Canva Sans"/>
                <a:ea typeface="Canva Sans"/>
                <a:cs typeface="Canva Sans"/>
                <a:sym typeface="Canva Sans"/>
              </a:rPr>
              <a:t>For </a:t>
            </a:r>
            <a:r>
              <a:rPr lang="en-US" sz="3399">
                <a:solidFill>
                  <a:srgbClr val="000000"/>
                </a:solidFill>
                <a:latin typeface="Canva Sans"/>
                <a:ea typeface="Canva Sans"/>
                <a:cs typeface="Canva Sans"/>
                <a:sym typeface="Canva Sans"/>
              </a:rPr>
              <a:t>correction of distortion in an image using OpenCV, we can use the camera calibration and distortion correction functions. The most common distortion in images captured by cameras is radial distortion, which can be corrected using calibration parameters.</a:t>
            </a:r>
          </a:p>
          <a:p>
            <a:pPr algn="l">
              <a:lnSpc>
                <a:spcPts val="4759"/>
              </a:lnSpc>
            </a:pPr>
          </a:p>
          <a:p>
            <a:pPr algn="l">
              <a:lnSpc>
                <a:spcPts val="4759"/>
              </a:lnSpc>
            </a:pPr>
            <a:r>
              <a:rPr lang="en-US" sz="3399">
                <a:solidFill>
                  <a:srgbClr val="000000"/>
                </a:solidFill>
                <a:latin typeface="Canva Sans"/>
                <a:ea typeface="Canva Sans"/>
                <a:cs typeface="Canva Sans"/>
                <a:sym typeface="Canva Sans"/>
              </a:rPr>
              <a:t>The calibration process finds the camera matrix (mtx) and distortion coefficients (dist). The cv2.undistort function then uses these parameters to correct the distortion in the image.</a:t>
            </a:r>
          </a:p>
          <a:p>
            <a:pPr algn="l">
              <a:lnSpc>
                <a:spcPts val="4759"/>
              </a:lnSpc>
            </a:pPr>
          </a:p>
          <a:p>
            <a:pPr algn="l">
              <a:lnSpc>
                <a:spcPts val="5039"/>
              </a:lnSpc>
            </a:pPr>
            <a:r>
              <a:rPr lang="en-US" sz="3599" spc="-57" u="sng">
                <a:solidFill>
                  <a:srgbClr val="000000"/>
                </a:solidFill>
                <a:latin typeface="Canva Sans Bold"/>
                <a:ea typeface="Canva Sans Bold"/>
                <a:cs typeface="Canva Sans Bold"/>
                <a:sym typeface="Canva Sans Bold"/>
              </a:rPr>
              <a:t>Types of Distortion</a:t>
            </a:r>
          </a:p>
          <a:p>
            <a:pPr algn="l">
              <a:lnSpc>
                <a:spcPts val="4759"/>
              </a:lnSpc>
            </a:pPr>
            <a:r>
              <a:rPr lang="en-US" sz="3399" spc="-10">
                <a:solidFill>
                  <a:srgbClr val="000000"/>
                </a:solidFill>
                <a:latin typeface="Canva Sans"/>
                <a:ea typeface="Canva Sans"/>
                <a:cs typeface="Canva Sans"/>
                <a:sym typeface="Canva Sans"/>
              </a:rPr>
              <a:t>Radial Distortion: Radial Distortion is the most common type that affects the images, In which when a camera captured pictures of straight lines appeared slightly curved or bent</a:t>
            </a:r>
          </a:p>
          <a:p>
            <a:pPr algn="l">
              <a:lnSpc>
                <a:spcPts val="4759"/>
              </a:lnSpc>
            </a:pPr>
          </a:p>
          <a:p>
            <a:pPr algn="l">
              <a:lnSpc>
                <a:spcPts val="4759"/>
              </a:lnSpc>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63506"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261557"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7" id="7"/>
          <p:cNvSpPr txBox="true"/>
          <p:nvPr/>
        </p:nvSpPr>
        <p:spPr>
          <a:xfrm rot="0">
            <a:off x="634615" y="962025"/>
            <a:ext cx="17653385" cy="5981065"/>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Tangential distortion: Tangential distortion occurs mainly because the lens is not parallely aligned to the imaging plane, that makes the image to be extended a little while longer or tilted, it makes the objects appear farther away or even closer than they actually are.</a:t>
            </a:r>
          </a:p>
          <a:p>
            <a:pPr algn="l">
              <a:lnSpc>
                <a:spcPts val="4759"/>
              </a:lnSpc>
            </a:pPr>
          </a:p>
          <a:p>
            <a:pPr algn="l">
              <a:lnSpc>
                <a:spcPts val="4759"/>
              </a:lnSpc>
            </a:pPr>
            <a:r>
              <a:rPr lang="en-US" sz="3399" spc="-10">
                <a:solidFill>
                  <a:srgbClr val="000000"/>
                </a:solidFill>
                <a:latin typeface="Canva Sans"/>
                <a:ea typeface="Canva Sans"/>
                <a:cs typeface="Canva Sans"/>
                <a:sym typeface="Canva Sans"/>
              </a:rPr>
              <a:t>So, In order to reduce the distortion, luckily this distortion can be captured by five numbers called Distortion Coefficients, whose values reflect the amount of radial and tangential distortion in an image.</a:t>
            </a:r>
          </a:p>
          <a:p>
            <a:pPr algn="l">
              <a:lnSpc>
                <a:spcPts val="4759"/>
              </a:lnSpc>
            </a:pPr>
          </a:p>
          <a:p>
            <a:pPr algn="l">
              <a:lnSpc>
                <a:spcPts val="4759"/>
              </a:lnSpc>
            </a:pPr>
          </a:p>
        </p:txBody>
      </p:sp>
      <p:sp>
        <p:nvSpPr>
          <p:cNvPr name="Freeform 8" id="8"/>
          <p:cNvSpPr/>
          <p:nvPr/>
        </p:nvSpPr>
        <p:spPr>
          <a:xfrm flipH="false" flipV="false" rot="0">
            <a:off x="3133450" y="7152640"/>
            <a:ext cx="10768818" cy="1039979"/>
          </a:xfrm>
          <a:custGeom>
            <a:avLst/>
            <a:gdLst/>
            <a:ahLst/>
            <a:cxnLst/>
            <a:rect r="r" b="b" t="t" l="l"/>
            <a:pathLst>
              <a:path h="1039979" w="10768818">
                <a:moveTo>
                  <a:pt x="0" y="0"/>
                </a:moveTo>
                <a:lnTo>
                  <a:pt x="10768818" y="0"/>
                </a:lnTo>
                <a:lnTo>
                  <a:pt x="10768818" y="1039979"/>
                </a:lnTo>
                <a:lnTo>
                  <a:pt x="0" y="1039979"/>
                </a:lnTo>
                <a:lnTo>
                  <a:pt x="0" y="0"/>
                </a:lnTo>
                <a:close/>
              </a:path>
            </a:pathLst>
          </a:custGeom>
          <a:blipFill>
            <a:blip r:embed="rId11"/>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63506"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261557"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30406" y="2980667"/>
            <a:ext cx="10745049" cy="6277633"/>
          </a:xfrm>
          <a:custGeom>
            <a:avLst/>
            <a:gdLst/>
            <a:ahLst/>
            <a:cxnLst/>
            <a:rect r="r" b="b" t="t" l="l"/>
            <a:pathLst>
              <a:path h="6277633" w="10745049">
                <a:moveTo>
                  <a:pt x="0" y="0"/>
                </a:moveTo>
                <a:lnTo>
                  <a:pt x="10745049" y="0"/>
                </a:lnTo>
                <a:lnTo>
                  <a:pt x="10745049" y="6277633"/>
                </a:lnTo>
                <a:lnTo>
                  <a:pt x="0" y="6277633"/>
                </a:lnTo>
                <a:lnTo>
                  <a:pt x="0" y="0"/>
                </a:lnTo>
                <a:close/>
              </a:path>
            </a:pathLst>
          </a:custGeom>
          <a:blipFill>
            <a:blip r:embed="rId11"/>
            <a:stretch>
              <a:fillRect l="0" t="0" r="0" b="0"/>
            </a:stretch>
          </a:blipFill>
        </p:spPr>
      </p:sp>
      <p:sp>
        <p:nvSpPr>
          <p:cNvPr name="TextBox 8" id="8"/>
          <p:cNvSpPr txBox="true"/>
          <p:nvPr/>
        </p:nvSpPr>
        <p:spPr>
          <a:xfrm rot="0">
            <a:off x="1356906" y="1212826"/>
            <a:ext cx="2326332" cy="1227748"/>
          </a:xfrm>
          <a:prstGeom prst="rect">
            <a:avLst/>
          </a:prstGeom>
        </p:spPr>
        <p:txBody>
          <a:bodyPr anchor="t" rtlCol="false" tIns="0" lIns="0" bIns="0" rIns="0">
            <a:spAutoFit/>
          </a:bodyPr>
          <a:lstStyle/>
          <a:p>
            <a:pPr algn="ctr">
              <a:lnSpc>
                <a:spcPts val="10028"/>
              </a:lnSpc>
            </a:pPr>
            <a:r>
              <a:rPr lang="en-US" sz="7163" u="sng">
                <a:solidFill>
                  <a:srgbClr val="000000"/>
                </a:solidFill>
                <a:latin typeface="Canva Sans Bold"/>
                <a:ea typeface="Canva Sans Bold"/>
                <a:cs typeface="Canva Sans Bold"/>
                <a:sym typeface="Canva Sans Bold"/>
              </a:rPr>
              <a:t>Code</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63506"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261557"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891608" y="2371914"/>
            <a:ext cx="16504784" cy="6747396"/>
          </a:xfrm>
          <a:custGeom>
            <a:avLst/>
            <a:gdLst/>
            <a:ahLst/>
            <a:cxnLst/>
            <a:rect r="r" b="b" t="t" l="l"/>
            <a:pathLst>
              <a:path h="6747396" w="16504784">
                <a:moveTo>
                  <a:pt x="0" y="0"/>
                </a:moveTo>
                <a:lnTo>
                  <a:pt x="16504784" y="0"/>
                </a:lnTo>
                <a:lnTo>
                  <a:pt x="16504784" y="6747397"/>
                </a:lnTo>
                <a:lnTo>
                  <a:pt x="0" y="6747397"/>
                </a:lnTo>
                <a:lnTo>
                  <a:pt x="0" y="0"/>
                </a:lnTo>
                <a:close/>
              </a:path>
            </a:pathLst>
          </a:custGeom>
          <a:blipFill>
            <a:blip r:embed="rId11"/>
            <a:stretch>
              <a:fillRect l="0" t="0" r="0" b="0"/>
            </a:stretch>
          </a:blipFill>
        </p:spPr>
      </p:sp>
      <p:sp>
        <p:nvSpPr>
          <p:cNvPr name="TextBox 8" id="8"/>
          <p:cNvSpPr txBox="true"/>
          <p:nvPr/>
        </p:nvSpPr>
        <p:spPr>
          <a:xfrm rot="0">
            <a:off x="4231501" y="933450"/>
            <a:ext cx="1746424" cy="1811020"/>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ea typeface="Canva Sans Bold"/>
                <a:cs typeface="Canva Sans Bold"/>
                <a:sym typeface="Canva Sans Bold"/>
              </a:rPr>
              <a:t>Input</a:t>
            </a:r>
          </a:p>
          <a:p>
            <a:pPr algn="ctr">
              <a:lnSpc>
                <a:spcPts val="7279"/>
              </a:lnSpc>
            </a:pPr>
          </a:p>
        </p:txBody>
      </p:sp>
      <p:sp>
        <p:nvSpPr>
          <p:cNvPr name="TextBox 9" id="9"/>
          <p:cNvSpPr txBox="true"/>
          <p:nvPr/>
        </p:nvSpPr>
        <p:spPr>
          <a:xfrm rot="0">
            <a:off x="12179602" y="999490"/>
            <a:ext cx="231517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ea typeface="Canva Sans Bold"/>
                <a:cs typeface="Canva Sans Bold"/>
                <a:sym typeface="Canva Sans Bold"/>
              </a:rPr>
              <a:t>Output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descr="Yellow Swirl Vibrant Doodle"/>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Black Swirl Scribble"/>
          <p:cNvSpPr/>
          <p:nvPr/>
        </p:nvSpPr>
        <p:spPr>
          <a:xfrm flipH="false" flipV="false" rot="0">
            <a:off x="-2555244" y="-1431669"/>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descr="Abstract Scribble Pattern"/>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descr="Soft Scribble Heart"/>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344703" y="1636923"/>
            <a:ext cx="5919002" cy="739875"/>
          </a:xfrm>
          <a:custGeom>
            <a:avLst/>
            <a:gdLst/>
            <a:ahLst/>
            <a:cxnLst/>
            <a:rect r="r" b="b" t="t" l="l"/>
            <a:pathLst>
              <a:path h="739875" w="5919002">
                <a:moveTo>
                  <a:pt x="0" y="0"/>
                </a:moveTo>
                <a:lnTo>
                  <a:pt x="5919003" y="0"/>
                </a:lnTo>
                <a:lnTo>
                  <a:pt x="5919003" y="739875"/>
                </a:lnTo>
                <a:lnTo>
                  <a:pt x="0" y="739875"/>
                </a:lnTo>
                <a:lnTo>
                  <a:pt x="0" y="0"/>
                </a:lnTo>
                <a:close/>
              </a:path>
            </a:pathLst>
          </a:custGeom>
          <a:blipFill>
            <a:blip r:embed="rId11"/>
            <a:stretch>
              <a:fillRect l="0" t="0" r="0" b="0"/>
            </a:stretch>
          </a:blipFill>
        </p:spPr>
      </p:sp>
      <p:sp>
        <p:nvSpPr>
          <p:cNvPr name="Freeform 8" id="8"/>
          <p:cNvSpPr/>
          <p:nvPr/>
        </p:nvSpPr>
        <p:spPr>
          <a:xfrm flipH="false" flipV="false" rot="0">
            <a:off x="9940106" y="1636923"/>
            <a:ext cx="5646545" cy="768237"/>
          </a:xfrm>
          <a:custGeom>
            <a:avLst/>
            <a:gdLst/>
            <a:ahLst/>
            <a:cxnLst/>
            <a:rect r="r" b="b" t="t" l="l"/>
            <a:pathLst>
              <a:path h="768237" w="5646545">
                <a:moveTo>
                  <a:pt x="0" y="0"/>
                </a:moveTo>
                <a:lnTo>
                  <a:pt x="5646544" y="0"/>
                </a:lnTo>
                <a:lnTo>
                  <a:pt x="5646544" y="768238"/>
                </a:lnTo>
                <a:lnTo>
                  <a:pt x="0" y="768238"/>
                </a:lnTo>
                <a:lnTo>
                  <a:pt x="0" y="0"/>
                </a:lnTo>
                <a:close/>
              </a:path>
            </a:pathLst>
          </a:custGeom>
          <a:blipFill>
            <a:blip r:embed="rId12"/>
            <a:stretch>
              <a:fillRect l="0" t="0" r="0" b="0"/>
            </a:stretch>
          </a:blipFill>
        </p:spPr>
      </p:sp>
      <p:grpSp>
        <p:nvGrpSpPr>
          <p:cNvPr name="Group 9" id="9"/>
          <p:cNvGrpSpPr/>
          <p:nvPr/>
        </p:nvGrpSpPr>
        <p:grpSpPr>
          <a:xfrm rot="0">
            <a:off x="482352" y="5610907"/>
            <a:ext cx="3086100" cy="2263483"/>
            <a:chOff x="0" y="0"/>
            <a:chExt cx="812800" cy="596144"/>
          </a:xfrm>
        </p:grpSpPr>
        <p:sp>
          <p:nvSpPr>
            <p:cNvPr name="Freeform 10" id="10"/>
            <p:cNvSpPr/>
            <p:nvPr/>
          </p:nvSpPr>
          <p:spPr>
            <a:xfrm flipH="false" flipV="false" rot="0">
              <a:off x="0" y="0"/>
              <a:ext cx="827989" cy="600382"/>
            </a:xfrm>
            <a:custGeom>
              <a:avLst/>
              <a:gdLst/>
              <a:ahLst/>
              <a:cxnLst/>
              <a:rect r="r" b="b" t="t" l="l"/>
              <a:pathLst>
                <a:path h="600382" w="827989">
                  <a:moveTo>
                    <a:pt x="461490" y="0"/>
                  </a:moveTo>
                  <a:cubicBezTo>
                    <a:pt x="470405" y="0"/>
                    <a:pt x="479374" y="0"/>
                    <a:pt x="488272" y="0"/>
                  </a:cubicBezTo>
                  <a:cubicBezTo>
                    <a:pt x="559210" y="9957"/>
                    <a:pt x="603543" y="43101"/>
                    <a:pt x="623736" y="97334"/>
                  </a:cubicBezTo>
                  <a:cubicBezTo>
                    <a:pt x="742003" y="90102"/>
                    <a:pt x="827989" y="192649"/>
                    <a:pt x="775586" y="293296"/>
                  </a:cubicBezTo>
                  <a:cubicBezTo>
                    <a:pt x="793012" y="314444"/>
                    <a:pt x="807550" y="338101"/>
                    <a:pt x="812800" y="369853"/>
                  </a:cubicBezTo>
                  <a:cubicBezTo>
                    <a:pt x="812800" y="378949"/>
                    <a:pt x="812800" y="388023"/>
                    <a:pt x="812800" y="397117"/>
                  </a:cubicBezTo>
                  <a:cubicBezTo>
                    <a:pt x="797154" y="477928"/>
                    <a:pt x="729827" y="532535"/>
                    <a:pt x="619295" y="517834"/>
                  </a:cubicBezTo>
                  <a:cubicBezTo>
                    <a:pt x="590856" y="559328"/>
                    <a:pt x="540252" y="600382"/>
                    <a:pt x="461507" y="595705"/>
                  </a:cubicBezTo>
                  <a:cubicBezTo>
                    <a:pt x="420804" y="592981"/>
                    <a:pt x="392488" y="577203"/>
                    <a:pt x="367697" y="558034"/>
                  </a:cubicBezTo>
                  <a:cubicBezTo>
                    <a:pt x="341584" y="573969"/>
                    <a:pt x="313304" y="586473"/>
                    <a:pt x="272443" y="586611"/>
                  </a:cubicBezTo>
                  <a:cubicBezTo>
                    <a:pt x="177910" y="586847"/>
                    <a:pt x="114672" y="525459"/>
                    <a:pt x="113139" y="441257"/>
                  </a:cubicBezTo>
                  <a:cubicBezTo>
                    <a:pt x="52367" y="421559"/>
                    <a:pt x="11206" y="384789"/>
                    <a:pt x="0" y="321872"/>
                  </a:cubicBezTo>
                  <a:cubicBezTo>
                    <a:pt x="0" y="312778"/>
                    <a:pt x="0" y="303664"/>
                    <a:pt x="0" y="294609"/>
                  </a:cubicBezTo>
                  <a:cubicBezTo>
                    <a:pt x="12369" y="232262"/>
                    <a:pt x="51292" y="193099"/>
                    <a:pt x="116099" y="176498"/>
                  </a:cubicBezTo>
                  <a:cubicBezTo>
                    <a:pt x="112205" y="71325"/>
                    <a:pt x="241837" y="5606"/>
                    <a:pt x="348333" y="51940"/>
                  </a:cubicBezTo>
                  <a:cubicBezTo>
                    <a:pt x="373689" y="29028"/>
                    <a:pt x="409562" y="4038"/>
                    <a:pt x="461490" y="0"/>
                  </a:cubicBezTo>
                  <a:close/>
                </a:path>
              </a:pathLst>
            </a:custGeom>
            <a:solidFill>
              <a:srgbClr val="8AB7E2"/>
            </a:solidFill>
          </p:spPr>
        </p:sp>
        <p:sp>
          <p:nvSpPr>
            <p:cNvPr name="TextBox 11" id="11"/>
            <p:cNvSpPr txBox="true"/>
            <p:nvPr/>
          </p:nvSpPr>
          <p:spPr>
            <a:xfrm>
              <a:off x="38100" y="146982"/>
              <a:ext cx="736600" cy="363998"/>
            </a:xfrm>
            <a:prstGeom prst="rect">
              <a:avLst/>
            </a:prstGeom>
          </p:spPr>
          <p:txBody>
            <a:bodyPr anchor="ctr" rtlCol="false" tIns="50800" lIns="50800" bIns="50800" rIns="50800"/>
            <a:lstStyle/>
            <a:p>
              <a:pPr algn="ctr">
                <a:lnSpc>
                  <a:spcPts val="2884"/>
                </a:lnSpc>
              </a:pPr>
              <a:r>
                <a:rPr lang="en-US" sz="2800">
                  <a:solidFill>
                    <a:srgbClr val="000000"/>
                  </a:solidFill>
                  <a:latin typeface="Canva Sans Italics"/>
                  <a:ea typeface="Canva Sans Italics"/>
                  <a:cs typeface="Canva Sans Italics"/>
                  <a:sym typeface="Canva Sans Italics"/>
                </a:rPr>
                <a:t> Signal</a:t>
              </a:r>
            </a:p>
            <a:p>
              <a:pPr algn="ctr">
                <a:lnSpc>
                  <a:spcPts val="2884"/>
                </a:lnSpc>
              </a:pPr>
              <a:r>
                <a:rPr lang="en-US" sz="2800">
                  <a:solidFill>
                    <a:srgbClr val="000000"/>
                  </a:solidFill>
                  <a:latin typeface="Canva Sans Italics"/>
                  <a:ea typeface="Canva Sans Italics"/>
                  <a:cs typeface="Canva Sans Italics"/>
                  <a:sym typeface="Canva Sans Italics"/>
                </a:rPr>
                <a:t> Processing</a:t>
              </a:r>
            </a:p>
            <a:p>
              <a:pPr algn="ctr">
                <a:lnSpc>
                  <a:spcPts val="2369"/>
                </a:lnSpc>
              </a:pPr>
            </a:p>
            <a:p>
              <a:pPr algn="ctr">
                <a:lnSpc>
                  <a:spcPts val="2369"/>
                </a:lnSpc>
              </a:pPr>
            </a:p>
          </p:txBody>
        </p:sp>
      </p:grpSp>
      <p:grpSp>
        <p:nvGrpSpPr>
          <p:cNvPr name="Group 12" id="12"/>
          <p:cNvGrpSpPr/>
          <p:nvPr/>
        </p:nvGrpSpPr>
        <p:grpSpPr>
          <a:xfrm rot="0">
            <a:off x="4177967" y="5610907"/>
            <a:ext cx="3086100" cy="2025253"/>
            <a:chOff x="0" y="0"/>
            <a:chExt cx="812800" cy="533400"/>
          </a:xfrm>
        </p:grpSpPr>
        <p:sp>
          <p:nvSpPr>
            <p:cNvPr name="Freeform 13" id="13"/>
            <p:cNvSpPr/>
            <p:nvPr/>
          </p:nvSpPr>
          <p:spPr>
            <a:xfrm flipH="false" flipV="false" rot="0">
              <a:off x="0" y="0"/>
              <a:ext cx="827989" cy="537638"/>
            </a:xfrm>
            <a:custGeom>
              <a:avLst/>
              <a:gdLst/>
              <a:ahLst/>
              <a:cxnLst/>
              <a:rect r="r" b="b" t="t" l="l"/>
              <a:pathLst>
                <a:path h="537638" w="827989">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8AB7E2"/>
            </a:solidFill>
          </p:spPr>
        </p:sp>
        <p:sp>
          <p:nvSpPr>
            <p:cNvPr name="TextBox 14" id="14"/>
            <p:cNvSpPr txBox="true"/>
            <p:nvPr/>
          </p:nvSpPr>
          <p:spPr>
            <a:xfrm>
              <a:off x="38100" y="136525"/>
              <a:ext cx="736600" cy="320675"/>
            </a:xfrm>
            <a:prstGeom prst="rect">
              <a:avLst/>
            </a:prstGeom>
          </p:spPr>
          <p:txBody>
            <a:bodyPr anchor="ctr" rtlCol="false" tIns="50800" lIns="50800" bIns="50800" rIns="50800"/>
            <a:lstStyle/>
            <a:p>
              <a:pPr algn="ctr">
                <a:lnSpc>
                  <a:spcPts val="2884"/>
                </a:lnSpc>
              </a:pPr>
              <a:r>
                <a:rPr lang="en-US" sz="2800">
                  <a:solidFill>
                    <a:srgbClr val="000000"/>
                  </a:solidFill>
                  <a:latin typeface="Canva Sans Italics"/>
                  <a:ea typeface="Canva Sans Italics"/>
                  <a:cs typeface="Canva Sans Italics"/>
                  <a:sym typeface="Canva Sans Italics"/>
                </a:rPr>
                <a:t>Image Processing</a:t>
              </a:r>
            </a:p>
            <a:p>
              <a:pPr algn="ctr">
                <a:lnSpc>
                  <a:spcPts val="2884"/>
                </a:lnSpc>
              </a:pPr>
            </a:p>
          </p:txBody>
        </p:sp>
      </p:grpSp>
      <p:grpSp>
        <p:nvGrpSpPr>
          <p:cNvPr name="Group 15" id="15"/>
          <p:cNvGrpSpPr/>
          <p:nvPr/>
        </p:nvGrpSpPr>
        <p:grpSpPr>
          <a:xfrm rot="0">
            <a:off x="7685776" y="5610907"/>
            <a:ext cx="3273991" cy="2025253"/>
            <a:chOff x="0" y="0"/>
            <a:chExt cx="862286" cy="533400"/>
          </a:xfrm>
        </p:grpSpPr>
        <p:sp>
          <p:nvSpPr>
            <p:cNvPr name="Freeform 16" id="16"/>
            <p:cNvSpPr/>
            <p:nvPr/>
          </p:nvSpPr>
          <p:spPr>
            <a:xfrm flipH="false" flipV="false" rot="0">
              <a:off x="0" y="0"/>
              <a:ext cx="877475" cy="537638"/>
            </a:xfrm>
            <a:custGeom>
              <a:avLst/>
              <a:gdLst/>
              <a:ahLst/>
              <a:cxnLst/>
              <a:rect r="r" b="b" t="t" l="l"/>
              <a:pathLst>
                <a:path h="537638" w="877475">
                  <a:moveTo>
                    <a:pt x="489587" y="0"/>
                  </a:moveTo>
                  <a:cubicBezTo>
                    <a:pt x="499045" y="0"/>
                    <a:pt x="508560" y="0"/>
                    <a:pt x="517999" y="0"/>
                  </a:cubicBezTo>
                  <a:cubicBezTo>
                    <a:pt x="593257" y="8909"/>
                    <a:pt x="640289" y="38564"/>
                    <a:pt x="661711" y="87090"/>
                  </a:cubicBezTo>
                  <a:cubicBezTo>
                    <a:pt x="787178" y="80618"/>
                    <a:pt x="877475" y="172373"/>
                    <a:pt x="822807" y="262426"/>
                  </a:cubicBezTo>
                  <a:cubicBezTo>
                    <a:pt x="841293" y="281349"/>
                    <a:pt x="856716" y="302517"/>
                    <a:pt x="862286" y="330926"/>
                  </a:cubicBezTo>
                  <a:cubicBezTo>
                    <a:pt x="862286" y="339065"/>
                    <a:pt x="862286" y="347184"/>
                    <a:pt x="862286" y="355321"/>
                  </a:cubicBezTo>
                  <a:cubicBezTo>
                    <a:pt x="845687" y="427627"/>
                    <a:pt x="774261" y="476486"/>
                    <a:pt x="657000" y="463333"/>
                  </a:cubicBezTo>
                  <a:cubicBezTo>
                    <a:pt x="626829" y="500459"/>
                    <a:pt x="573144" y="537638"/>
                    <a:pt x="489605" y="533008"/>
                  </a:cubicBezTo>
                  <a:cubicBezTo>
                    <a:pt x="446424" y="530570"/>
                    <a:pt x="416384" y="516453"/>
                    <a:pt x="390083" y="499302"/>
                  </a:cubicBezTo>
                  <a:cubicBezTo>
                    <a:pt x="362381" y="513559"/>
                    <a:pt x="332379" y="524747"/>
                    <a:pt x="289030" y="524871"/>
                  </a:cubicBezTo>
                  <a:cubicBezTo>
                    <a:pt x="188742" y="525082"/>
                    <a:pt x="121654" y="470155"/>
                    <a:pt x="120027" y="394815"/>
                  </a:cubicBezTo>
                  <a:cubicBezTo>
                    <a:pt x="55555" y="377190"/>
                    <a:pt x="11889" y="344291"/>
                    <a:pt x="0" y="287995"/>
                  </a:cubicBezTo>
                  <a:cubicBezTo>
                    <a:pt x="0" y="279858"/>
                    <a:pt x="0" y="271704"/>
                    <a:pt x="0" y="263601"/>
                  </a:cubicBezTo>
                  <a:cubicBezTo>
                    <a:pt x="13122" y="207816"/>
                    <a:pt x="54415" y="172776"/>
                    <a:pt x="123168" y="157922"/>
                  </a:cubicBezTo>
                  <a:cubicBezTo>
                    <a:pt x="119037" y="63818"/>
                    <a:pt x="256561" y="5016"/>
                    <a:pt x="369541" y="46474"/>
                  </a:cubicBezTo>
                  <a:cubicBezTo>
                    <a:pt x="396440" y="25973"/>
                    <a:pt x="434498" y="3613"/>
                    <a:pt x="489587" y="0"/>
                  </a:cubicBezTo>
                  <a:close/>
                </a:path>
              </a:pathLst>
            </a:custGeom>
            <a:solidFill>
              <a:srgbClr val="8AB7E2"/>
            </a:solidFill>
          </p:spPr>
        </p:sp>
        <p:sp>
          <p:nvSpPr>
            <p:cNvPr name="TextBox 17" id="17"/>
            <p:cNvSpPr txBox="true"/>
            <p:nvPr/>
          </p:nvSpPr>
          <p:spPr>
            <a:xfrm>
              <a:off x="40420" y="136525"/>
              <a:ext cx="781447" cy="320675"/>
            </a:xfrm>
            <a:prstGeom prst="rect">
              <a:avLst/>
            </a:prstGeom>
          </p:spPr>
          <p:txBody>
            <a:bodyPr anchor="ctr" rtlCol="false" tIns="50800" lIns="50800" bIns="50800" rIns="50800"/>
            <a:lstStyle/>
            <a:p>
              <a:pPr algn="ctr">
                <a:lnSpc>
                  <a:spcPts val="2884"/>
                </a:lnSpc>
              </a:pPr>
              <a:r>
                <a:rPr lang="en-US" sz="2800">
                  <a:solidFill>
                    <a:srgbClr val="000000"/>
                  </a:solidFill>
                  <a:latin typeface="Canva Sans Italics"/>
                  <a:ea typeface="Canva Sans Italics"/>
                  <a:cs typeface="Canva Sans Italics"/>
                  <a:sym typeface="Canva Sans Italics"/>
                </a:rPr>
                <a:t>Communication Systems</a:t>
              </a:r>
            </a:p>
            <a:p>
              <a:pPr algn="ctr">
                <a:lnSpc>
                  <a:spcPts val="2884"/>
                </a:lnSpc>
              </a:pPr>
            </a:p>
          </p:txBody>
        </p:sp>
      </p:grpSp>
      <p:grpSp>
        <p:nvGrpSpPr>
          <p:cNvPr name="Group 18" id="18"/>
          <p:cNvGrpSpPr/>
          <p:nvPr/>
        </p:nvGrpSpPr>
        <p:grpSpPr>
          <a:xfrm rot="0">
            <a:off x="11403540" y="5610907"/>
            <a:ext cx="3086100" cy="2025253"/>
            <a:chOff x="0" y="0"/>
            <a:chExt cx="812800" cy="533400"/>
          </a:xfrm>
        </p:grpSpPr>
        <p:sp>
          <p:nvSpPr>
            <p:cNvPr name="Freeform 19" id="19"/>
            <p:cNvSpPr/>
            <p:nvPr/>
          </p:nvSpPr>
          <p:spPr>
            <a:xfrm flipH="false" flipV="false" rot="0">
              <a:off x="0" y="0"/>
              <a:ext cx="827989" cy="537638"/>
            </a:xfrm>
            <a:custGeom>
              <a:avLst/>
              <a:gdLst/>
              <a:ahLst/>
              <a:cxnLst/>
              <a:rect r="r" b="b" t="t" l="l"/>
              <a:pathLst>
                <a:path h="537638" w="827989">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8AB7E2"/>
            </a:solidFill>
          </p:spPr>
        </p:sp>
        <p:sp>
          <p:nvSpPr>
            <p:cNvPr name="TextBox 20" id="20"/>
            <p:cNvSpPr txBox="true"/>
            <p:nvPr/>
          </p:nvSpPr>
          <p:spPr>
            <a:xfrm>
              <a:off x="38100" y="136525"/>
              <a:ext cx="736600" cy="320675"/>
            </a:xfrm>
            <a:prstGeom prst="rect">
              <a:avLst/>
            </a:prstGeom>
          </p:spPr>
          <p:txBody>
            <a:bodyPr anchor="ctr" rtlCol="false" tIns="50800" lIns="50800" bIns="50800" rIns="50800"/>
            <a:lstStyle/>
            <a:p>
              <a:pPr algn="ctr">
                <a:lnSpc>
                  <a:spcPts val="2884"/>
                </a:lnSpc>
              </a:pPr>
              <a:r>
                <a:rPr lang="en-US" sz="2800">
                  <a:solidFill>
                    <a:srgbClr val="000000"/>
                  </a:solidFill>
                  <a:latin typeface="Canva Sans Italics"/>
                  <a:ea typeface="Canva Sans Italics"/>
                  <a:cs typeface="Canva Sans Italics"/>
                  <a:sym typeface="Canva Sans Italics"/>
                </a:rPr>
                <a:t>Physics</a:t>
              </a:r>
            </a:p>
            <a:p>
              <a:pPr algn="ctr">
                <a:lnSpc>
                  <a:spcPts val="2884"/>
                </a:lnSpc>
              </a:pPr>
            </a:p>
          </p:txBody>
        </p:sp>
      </p:grpSp>
      <p:grpSp>
        <p:nvGrpSpPr>
          <p:cNvPr name="Group 21" id="21"/>
          <p:cNvGrpSpPr/>
          <p:nvPr/>
        </p:nvGrpSpPr>
        <p:grpSpPr>
          <a:xfrm rot="0">
            <a:off x="14926789" y="5610907"/>
            <a:ext cx="3086100" cy="2025253"/>
            <a:chOff x="0" y="0"/>
            <a:chExt cx="812800" cy="533400"/>
          </a:xfrm>
        </p:grpSpPr>
        <p:sp>
          <p:nvSpPr>
            <p:cNvPr name="Freeform 22" id="22"/>
            <p:cNvSpPr/>
            <p:nvPr/>
          </p:nvSpPr>
          <p:spPr>
            <a:xfrm flipH="false" flipV="false" rot="0">
              <a:off x="0" y="0"/>
              <a:ext cx="827989" cy="537638"/>
            </a:xfrm>
            <a:custGeom>
              <a:avLst/>
              <a:gdLst/>
              <a:ahLst/>
              <a:cxnLst/>
              <a:rect r="r" b="b" t="t" l="l"/>
              <a:pathLst>
                <a:path h="537638" w="827989">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8AB7E2"/>
            </a:solidFill>
          </p:spPr>
        </p:sp>
        <p:sp>
          <p:nvSpPr>
            <p:cNvPr name="TextBox 23" id="23"/>
            <p:cNvSpPr txBox="true"/>
            <p:nvPr/>
          </p:nvSpPr>
          <p:spPr>
            <a:xfrm>
              <a:off x="38100" y="136525"/>
              <a:ext cx="736600" cy="320675"/>
            </a:xfrm>
            <a:prstGeom prst="rect">
              <a:avLst/>
            </a:prstGeom>
          </p:spPr>
          <p:txBody>
            <a:bodyPr anchor="ctr" rtlCol="false" tIns="50800" lIns="50800" bIns="50800" rIns="50800"/>
            <a:lstStyle/>
            <a:p>
              <a:pPr algn="ctr">
                <a:lnSpc>
                  <a:spcPts val="2884"/>
                </a:lnSpc>
              </a:pPr>
              <a:r>
                <a:rPr lang="en-US" sz="2800">
                  <a:solidFill>
                    <a:srgbClr val="000000"/>
                  </a:solidFill>
                  <a:latin typeface="Canva Sans Italics"/>
                  <a:ea typeface="Canva Sans Italics"/>
                  <a:cs typeface="Canva Sans Italics"/>
                  <a:sym typeface="Canva Sans Italics"/>
                </a:rPr>
                <a:t>Seismology</a:t>
              </a:r>
            </a:p>
          </p:txBody>
        </p:sp>
      </p:grpSp>
      <p:sp>
        <p:nvSpPr>
          <p:cNvPr name="TextBox 24" id="24"/>
          <p:cNvSpPr txBox="true"/>
          <p:nvPr/>
        </p:nvSpPr>
        <p:spPr>
          <a:xfrm rot="0">
            <a:off x="1875223" y="380767"/>
            <a:ext cx="15384077" cy="637032"/>
          </a:xfrm>
          <a:prstGeom prst="rect">
            <a:avLst/>
          </a:prstGeom>
        </p:spPr>
        <p:txBody>
          <a:bodyPr anchor="t" rtlCol="false" tIns="0" lIns="0" bIns="0" rIns="0">
            <a:spAutoFit/>
          </a:bodyPr>
          <a:lstStyle/>
          <a:p>
            <a:pPr algn="ctr">
              <a:lnSpc>
                <a:spcPts val="4943"/>
              </a:lnSpc>
              <a:spcBef>
                <a:spcPct val="0"/>
              </a:spcBef>
            </a:pPr>
            <a:r>
              <a:rPr lang="en-US" sz="4799">
                <a:solidFill>
                  <a:srgbClr val="000000"/>
                </a:solidFill>
                <a:latin typeface="Canva Sans Italics"/>
                <a:ea typeface="Canva Sans Italics"/>
                <a:cs typeface="Canva Sans Italics"/>
                <a:sym typeface="Canva Sans Italics"/>
              </a:rPr>
              <a:t>Mathmatical formula to calculate fourier transform</a:t>
            </a:r>
          </a:p>
        </p:txBody>
      </p:sp>
      <p:sp>
        <p:nvSpPr>
          <p:cNvPr name="TextBox 25" id="25"/>
          <p:cNvSpPr txBox="true"/>
          <p:nvPr/>
        </p:nvSpPr>
        <p:spPr>
          <a:xfrm rot="0">
            <a:off x="5721017" y="4506497"/>
            <a:ext cx="5461117" cy="637003"/>
          </a:xfrm>
          <a:prstGeom prst="rect">
            <a:avLst/>
          </a:prstGeom>
        </p:spPr>
        <p:txBody>
          <a:bodyPr anchor="t" rtlCol="false" tIns="0" lIns="0" bIns="0" rIns="0">
            <a:spAutoFit/>
          </a:bodyPr>
          <a:lstStyle/>
          <a:p>
            <a:pPr algn="ctr">
              <a:lnSpc>
                <a:spcPts val="4942"/>
              </a:lnSpc>
              <a:spcBef>
                <a:spcPct val="0"/>
              </a:spcBef>
            </a:pPr>
            <a:r>
              <a:rPr lang="en-US" sz="4798">
                <a:solidFill>
                  <a:srgbClr val="000000"/>
                </a:solidFill>
                <a:latin typeface="Canva Sans Italics"/>
                <a:ea typeface="Canva Sans Italics"/>
                <a:cs typeface="Canva Sans Italics"/>
                <a:sym typeface="Canva Sans Italics"/>
              </a:rPr>
              <a:t>Applications</a:t>
            </a:r>
          </a:p>
        </p:txBody>
      </p:sp>
      <p:sp>
        <p:nvSpPr>
          <p:cNvPr name="AutoShape 26" id="26"/>
          <p:cNvSpPr/>
          <p:nvPr/>
        </p:nvSpPr>
        <p:spPr>
          <a:xfrm>
            <a:off x="2043796" y="3687342"/>
            <a:ext cx="14557950"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63506"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261557"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7" id="7"/>
          <p:cNvSpPr txBox="true"/>
          <p:nvPr/>
        </p:nvSpPr>
        <p:spPr>
          <a:xfrm rot="0">
            <a:off x="657015" y="482392"/>
            <a:ext cx="7783562" cy="1286260"/>
          </a:xfrm>
          <a:prstGeom prst="rect">
            <a:avLst/>
          </a:prstGeom>
        </p:spPr>
        <p:txBody>
          <a:bodyPr anchor="t" rtlCol="false" tIns="0" lIns="0" bIns="0" rIns="0">
            <a:spAutoFit/>
          </a:bodyPr>
          <a:lstStyle/>
          <a:p>
            <a:pPr algn="ctr">
              <a:lnSpc>
                <a:spcPts val="10478"/>
              </a:lnSpc>
            </a:pPr>
            <a:r>
              <a:rPr lang="en-US" sz="7484" u="sng">
                <a:solidFill>
                  <a:srgbClr val="000000"/>
                </a:solidFill>
                <a:latin typeface="Canva Sans Bold"/>
                <a:ea typeface="Canva Sans Bold"/>
                <a:cs typeface="Canva Sans Bold"/>
                <a:sym typeface="Canva Sans Bold"/>
              </a:rPr>
              <a:t>Tello Commands</a:t>
            </a:r>
          </a:p>
        </p:txBody>
      </p:sp>
      <p:sp>
        <p:nvSpPr>
          <p:cNvPr name="TextBox 8" id="8"/>
          <p:cNvSpPr txBox="true"/>
          <p:nvPr/>
        </p:nvSpPr>
        <p:spPr>
          <a:xfrm rot="0">
            <a:off x="-163506" y="1862455"/>
            <a:ext cx="16230600" cy="8981440"/>
          </a:xfrm>
          <a:prstGeom prst="rect">
            <a:avLst/>
          </a:prstGeom>
        </p:spPr>
        <p:txBody>
          <a:bodyPr anchor="t" rtlCol="false" tIns="0" lIns="0" bIns="0" rIns="0">
            <a:spAutoFit/>
          </a:bodyPr>
          <a:lstStyle/>
          <a:p>
            <a:pPr algn="l" marL="734059" indent="-367030" lvl="1">
              <a:lnSpc>
                <a:spcPts val="4759"/>
              </a:lnSpc>
              <a:buAutoNum type="arabicPeriod" startAt="1"/>
            </a:pPr>
            <a:r>
              <a:rPr lang="en-US" sz="3399">
                <a:solidFill>
                  <a:srgbClr val="000000"/>
                </a:solidFill>
                <a:latin typeface="Canva Sans"/>
                <a:ea typeface="Canva Sans"/>
                <a:cs typeface="Canva Sans"/>
                <a:sym typeface="Canva Sans"/>
              </a:rPr>
              <a:t>Basic Movement:</a:t>
            </a:r>
          </a:p>
          <a:p>
            <a:pPr algn="l" marL="1468119" indent="-489373" lvl="2">
              <a:lnSpc>
                <a:spcPts val="4759"/>
              </a:lnSpc>
              <a:buFont typeface="Arial"/>
              <a:buChar char="⚬"/>
            </a:pPr>
            <a:r>
              <a:rPr lang="en-US" sz="3399">
                <a:solidFill>
                  <a:srgbClr val="000000"/>
                </a:solidFill>
                <a:latin typeface="Canva Sans"/>
                <a:ea typeface="Canva Sans"/>
                <a:cs typeface="Canva Sans"/>
                <a:sym typeface="Canva Sans"/>
              </a:rPr>
              <a:t>takeoff: Initiates takeoff.</a:t>
            </a:r>
          </a:p>
          <a:p>
            <a:pPr algn="l" marL="1468119" indent="-489373" lvl="2">
              <a:lnSpc>
                <a:spcPts val="4759"/>
              </a:lnSpc>
              <a:buFont typeface="Arial"/>
              <a:buChar char="⚬"/>
            </a:pPr>
            <a:r>
              <a:rPr lang="en-US" sz="3399">
                <a:solidFill>
                  <a:srgbClr val="000000"/>
                </a:solidFill>
                <a:latin typeface="Canva Sans"/>
                <a:ea typeface="Canva Sans"/>
                <a:cs typeface="Canva Sans"/>
                <a:sym typeface="Canva Sans"/>
              </a:rPr>
              <a:t>land: Initiates landing.</a:t>
            </a:r>
          </a:p>
          <a:p>
            <a:pPr algn="l" marL="1468119" indent="-489373" lvl="2">
              <a:lnSpc>
                <a:spcPts val="4759"/>
              </a:lnSpc>
              <a:buFont typeface="Arial"/>
              <a:buChar char="⚬"/>
            </a:pPr>
            <a:r>
              <a:rPr lang="en-US" sz="3399">
                <a:solidFill>
                  <a:srgbClr val="000000"/>
                </a:solidFill>
                <a:latin typeface="Canva Sans"/>
                <a:ea typeface="Canva Sans"/>
                <a:cs typeface="Canva Sans"/>
                <a:sym typeface="Canva Sans"/>
              </a:rPr>
              <a:t>up X: </a:t>
            </a:r>
            <a:r>
              <a:rPr lang="en-US" sz="3399">
                <a:solidFill>
                  <a:srgbClr val="000000"/>
                </a:solidFill>
                <a:latin typeface="Canva Sans"/>
                <a:ea typeface="Canva Sans"/>
                <a:cs typeface="Canva Sans"/>
                <a:sym typeface="Canva Sans"/>
              </a:rPr>
              <a:t>Ascends to an altitude of X centimeters.</a:t>
            </a:r>
          </a:p>
          <a:p>
            <a:pPr algn="l" marL="1468119" indent="-489373" lvl="2">
              <a:lnSpc>
                <a:spcPts val="4759"/>
              </a:lnSpc>
              <a:buFont typeface="Arial"/>
              <a:buChar char="⚬"/>
            </a:pPr>
            <a:r>
              <a:rPr lang="en-US" sz="3399">
                <a:solidFill>
                  <a:srgbClr val="000000"/>
                </a:solidFill>
                <a:latin typeface="Canva Sans"/>
                <a:ea typeface="Canva Sans"/>
                <a:cs typeface="Canva Sans"/>
                <a:sym typeface="Canva Sans"/>
              </a:rPr>
              <a:t>down X: Descends to an altitude of X centimeters.</a:t>
            </a:r>
          </a:p>
          <a:p>
            <a:pPr algn="l" marL="1468119" indent="-489373" lvl="2">
              <a:lnSpc>
                <a:spcPts val="4759"/>
              </a:lnSpc>
              <a:buFont typeface="Arial"/>
              <a:buChar char="⚬"/>
            </a:pPr>
            <a:r>
              <a:rPr lang="en-US" sz="3399">
                <a:solidFill>
                  <a:srgbClr val="000000"/>
                </a:solidFill>
                <a:latin typeface="Canva Sans"/>
                <a:ea typeface="Canva Sans"/>
                <a:cs typeface="Canva Sans"/>
                <a:sym typeface="Canva Sans"/>
              </a:rPr>
              <a:t>left X: Moves left by X centimeters.</a:t>
            </a:r>
          </a:p>
          <a:p>
            <a:pPr algn="l" marL="1468119" indent="-489373" lvl="2">
              <a:lnSpc>
                <a:spcPts val="4759"/>
              </a:lnSpc>
              <a:buFont typeface="Arial"/>
              <a:buChar char="⚬"/>
            </a:pPr>
            <a:r>
              <a:rPr lang="en-US" sz="3399">
                <a:solidFill>
                  <a:srgbClr val="000000"/>
                </a:solidFill>
                <a:latin typeface="Canva Sans"/>
                <a:ea typeface="Canva Sans"/>
                <a:cs typeface="Canva Sans"/>
                <a:sym typeface="Canva Sans"/>
              </a:rPr>
              <a:t>right X: Moves right by X centimeters.</a:t>
            </a:r>
          </a:p>
          <a:p>
            <a:pPr algn="l" marL="1468119" indent="-489373" lvl="2">
              <a:lnSpc>
                <a:spcPts val="4759"/>
              </a:lnSpc>
              <a:buFont typeface="Arial"/>
              <a:buChar char="⚬"/>
            </a:pPr>
            <a:r>
              <a:rPr lang="en-US" sz="3399">
                <a:solidFill>
                  <a:srgbClr val="000000"/>
                </a:solidFill>
                <a:latin typeface="Canva Sans"/>
                <a:ea typeface="Canva Sans"/>
                <a:cs typeface="Canva Sans"/>
                <a:sym typeface="Canva Sans"/>
              </a:rPr>
              <a:t>forward X: Moves forward by X centimeters.</a:t>
            </a:r>
          </a:p>
          <a:p>
            <a:pPr algn="l" marL="1468119" indent="-489373" lvl="2">
              <a:lnSpc>
                <a:spcPts val="4759"/>
              </a:lnSpc>
              <a:buFont typeface="Arial"/>
              <a:buChar char="⚬"/>
            </a:pPr>
            <a:r>
              <a:rPr lang="en-US" sz="3399">
                <a:solidFill>
                  <a:srgbClr val="000000"/>
                </a:solidFill>
                <a:latin typeface="Canva Sans"/>
                <a:ea typeface="Canva Sans"/>
                <a:cs typeface="Canva Sans"/>
                <a:sym typeface="Canva Sans"/>
              </a:rPr>
              <a:t>back X: Moves backward by X centimeters.</a:t>
            </a:r>
          </a:p>
          <a:p>
            <a:pPr algn="l" marL="1468119" indent="-489373" lvl="2">
              <a:lnSpc>
                <a:spcPts val="4759"/>
              </a:lnSpc>
              <a:buFont typeface="Arial"/>
              <a:buChar char="⚬"/>
            </a:pPr>
            <a:r>
              <a:rPr lang="en-US" sz="3399">
                <a:solidFill>
                  <a:srgbClr val="000000"/>
                </a:solidFill>
                <a:latin typeface="Canva Sans"/>
                <a:ea typeface="Canva Sans"/>
                <a:cs typeface="Canva Sans"/>
                <a:sym typeface="Canva Sans"/>
              </a:rPr>
              <a:t>cw X: Rotates clockwise by an angle of X degrees.</a:t>
            </a:r>
          </a:p>
          <a:p>
            <a:pPr algn="l" marL="1468119" indent="-489373" lvl="2">
              <a:lnSpc>
                <a:spcPts val="4759"/>
              </a:lnSpc>
              <a:buFont typeface="Arial"/>
              <a:buChar char="⚬"/>
            </a:pPr>
            <a:r>
              <a:rPr lang="en-US" sz="3399">
                <a:solidFill>
                  <a:srgbClr val="000000"/>
                </a:solidFill>
                <a:latin typeface="Canva Sans"/>
                <a:ea typeface="Canva Sans"/>
                <a:cs typeface="Canva Sans"/>
                <a:sym typeface="Canva Sans"/>
              </a:rPr>
              <a:t>ccw X: Rotates counterclockwise by an angle of X degrees.</a:t>
            </a:r>
          </a:p>
          <a:p>
            <a:pPr algn="l" marL="1468119" indent="-489373" lvl="2">
              <a:lnSpc>
                <a:spcPts val="4759"/>
              </a:lnSpc>
              <a:buFont typeface="Arial"/>
              <a:buChar char="⚬"/>
            </a:pPr>
            <a:r>
              <a:rPr lang="en-US" sz="3399">
                <a:solidFill>
                  <a:srgbClr val="000000"/>
                </a:solidFill>
                <a:latin typeface="Canva Sans"/>
                <a:ea typeface="Canva Sans"/>
                <a:cs typeface="Canva Sans"/>
                <a:sym typeface="Canva Sans"/>
              </a:rPr>
              <a:t>flip X: Performs a flip in the specified direction (left, right, forward, backward).</a:t>
            </a:r>
          </a:p>
          <a:p>
            <a:pPr algn="l">
              <a:lnSpc>
                <a:spcPts val="4759"/>
              </a:lnSpc>
            </a:pPr>
          </a:p>
          <a:p>
            <a:pPr algn="l">
              <a:lnSpc>
                <a:spcPts val="4759"/>
              </a:lnSpc>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63506"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261557"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7" id="7"/>
          <p:cNvSpPr txBox="true"/>
          <p:nvPr/>
        </p:nvSpPr>
        <p:spPr>
          <a:xfrm rot="0">
            <a:off x="0" y="77335"/>
            <a:ext cx="18288000" cy="8981440"/>
          </a:xfrm>
          <a:prstGeom prst="rect">
            <a:avLst/>
          </a:prstGeom>
        </p:spPr>
        <p:txBody>
          <a:bodyPr anchor="t" rtlCol="false" tIns="0" lIns="0" bIns="0" rIns="0">
            <a:spAutoFit/>
          </a:bodyPr>
          <a:lstStyle/>
          <a:p>
            <a:pPr algn="just" marL="734059" indent="-367030" lvl="1">
              <a:lnSpc>
                <a:spcPts val="4759"/>
              </a:lnSpc>
              <a:buAutoNum type="arabicPeriod" startAt="1"/>
            </a:pPr>
            <a:r>
              <a:rPr lang="en-US" sz="3399">
                <a:solidFill>
                  <a:srgbClr val="000000"/>
                </a:solidFill>
                <a:latin typeface="Canva Sans"/>
                <a:ea typeface="Canva Sans"/>
                <a:cs typeface="Canva Sans"/>
                <a:sym typeface="Canva Sans"/>
              </a:rPr>
              <a:t>Set Spee</a:t>
            </a:r>
            <a:r>
              <a:rPr lang="en-US" sz="3399">
                <a:solidFill>
                  <a:srgbClr val="000000"/>
                </a:solidFill>
                <a:latin typeface="Canva Sans"/>
                <a:ea typeface="Canva Sans"/>
                <a:cs typeface="Canva Sans"/>
                <a:sym typeface="Canva Sans"/>
              </a:rPr>
              <a:t>d:</a:t>
            </a:r>
          </a:p>
          <a:p>
            <a:pPr algn="just" marL="1468119" indent="-489373" lvl="2">
              <a:lnSpc>
                <a:spcPts val="4759"/>
              </a:lnSpc>
              <a:buFont typeface="Arial"/>
              <a:buChar char="⚬"/>
            </a:pPr>
            <a:r>
              <a:rPr lang="en-US" sz="3399">
                <a:solidFill>
                  <a:srgbClr val="000000"/>
                </a:solidFill>
                <a:latin typeface="Canva Sans"/>
                <a:ea typeface="Canva Sans"/>
                <a:cs typeface="Canva Sans"/>
                <a:sym typeface="Canva Sans"/>
              </a:rPr>
              <a:t>speed X: Sets the drone's speed to X (X can be between 1 and 100).</a:t>
            </a:r>
          </a:p>
          <a:p>
            <a:pPr algn="just" marL="734059" indent="-367030" lvl="1">
              <a:lnSpc>
                <a:spcPts val="4759"/>
              </a:lnSpc>
              <a:buAutoNum type="arabicPeriod" startAt="1"/>
            </a:pPr>
            <a:r>
              <a:rPr lang="en-US" sz="3399">
                <a:solidFill>
                  <a:srgbClr val="000000"/>
                </a:solidFill>
                <a:latin typeface="Canva Sans"/>
                <a:ea typeface="Canva Sans"/>
                <a:cs typeface="Canva Sans"/>
                <a:sym typeface="Canva Sans"/>
              </a:rPr>
              <a:t>Query Status:</a:t>
            </a:r>
          </a:p>
          <a:p>
            <a:pPr algn="just" marL="1468119" indent="-489373" lvl="2">
              <a:lnSpc>
                <a:spcPts val="4759"/>
              </a:lnSpc>
              <a:buFont typeface="Arial"/>
              <a:buChar char="⚬"/>
            </a:pPr>
            <a:r>
              <a:rPr lang="en-US" sz="3399">
                <a:solidFill>
                  <a:srgbClr val="000000"/>
                </a:solidFill>
                <a:latin typeface="Canva Sans"/>
                <a:ea typeface="Canva Sans"/>
                <a:cs typeface="Canva Sans"/>
                <a:sym typeface="Canva Sans"/>
              </a:rPr>
              <a:t>battery?: Retrieves the current battery percentage.</a:t>
            </a:r>
          </a:p>
          <a:p>
            <a:pPr algn="just" marL="1468119" indent="-489373" lvl="2">
              <a:lnSpc>
                <a:spcPts val="4759"/>
              </a:lnSpc>
              <a:buFont typeface="Arial"/>
              <a:buChar char="⚬"/>
            </a:pPr>
            <a:r>
              <a:rPr lang="en-US" sz="3399">
                <a:solidFill>
                  <a:srgbClr val="000000"/>
                </a:solidFill>
                <a:latin typeface="Canva Sans"/>
                <a:ea typeface="Canva Sans"/>
                <a:cs typeface="Canva Sans"/>
                <a:sym typeface="Canva Sans"/>
              </a:rPr>
              <a:t>speed?: Retrieves the current speed setting.</a:t>
            </a:r>
          </a:p>
          <a:p>
            <a:pPr algn="just" marL="1468119" indent="-489373" lvl="2">
              <a:lnSpc>
                <a:spcPts val="4759"/>
              </a:lnSpc>
              <a:buFont typeface="Arial"/>
              <a:buChar char="⚬"/>
            </a:pPr>
            <a:r>
              <a:rPr lang="en-US" sz="3399">
                <a:solidFill>
                  <a:srgbClr val="000000"/>
                </a:solidFill>
                <a:latin typeface="Canva Sans"/>
                <a:ea typeface="Canva Sans"/>
                <a:cs typeface="Canva Sans"/>
                <a:sym typeface="Canva Sans"/>
              </a:rPr>
              <a:t>time?: Retrieves the total flight time.</a:t>
            </a:r>
          </a:p>
          <a:p>
            <a:pPr algn="just" marL="734059" indent="-367030" lvl="1">
              <a:lnSpc>
                <a:spcPts val="4759"/>
              </a:lnSpc>
              <a:buAutoNum type="arabicPeriod" startAt="1"/>
            </a:pPr>
            <a:r>
              <a:rPr lang="en-US" sz="3399">
                <a:solidFill>
                  <a:srgbClr val="000000"/>
                </a:solidFill>
                <a:latin typeface="Canva Sans"/>
                <a:ea typeface="Canva Sans"/>
                <a:cs typeface="Canva Sans"/>
                <a:sym typeface="Canva Sans"/>
              </a:rPr>
              <a:t>Emergency Stop:</a:t>
            </a:r>
          </a:p>
          <a:p>
            <a:pPr algn="just" marL="1468119" indent="-489373" lvl="2">
              <a:lnSpc>
                <a:spcPts val="4759"/>
              </a:lnSpc>
              <a:buFont typeface="Arial"/>
              <a:buChar char="⚬"/>
            </a:pPr>
            <a:r>
              <a:rPr lang="en-US" sz="3399">
                <a:solidFill>
                  <a:srgbClr val="000000"/>
                </a:solidFill>
                <a:latin typeface="Canva Sans"/>
                <a:ea typeface="Canva Sans"/>
                <a:cs typeface="Canva Sans"/>
                <a:sym typeface="Canva Sans"/>
              </a:rPr>
              <a:t>emergency: Performs an emergency stop, causing the drone to land immediately.</a:t>
            </a:r>
          </a:p>
          <a:p>
            <a:pPr algn="just" marL="734059" indent="-367030" lvl="1">
              <a:lnSpc>
                <a:spcPts val="4759"/>
              </a:lnSpc>
              <a:buAutoNum type="arabicPeriod" startAt="1"/>
            </a:pPr>
            <a:r>
              <a:rPr lang="en-US" sz="3399">
                <a:solidFill>
                  <a:srgbClr val="000000"/>
                </a:solidFill>
                <a:latin typeface="Canva Sans"/>
                <a:ea typeface="Canva Sans"/>
                <a:cs typeface="Canva Sans"/>
                <a:sym typeface="Canva Sans"/>
              </a:rPr>
              <a:t>Stream Control:</a:t>
            </a:r>
          </a:p>
          <a:p>
            <a:pPr algn="just" marL="1468119" indent="-489373" lvl="2">
              <a:lnSpc>
                <a:spcPts val="4759"/>
              </a:lnSpc>
              <a:buFont typeface="Arial"/>
              <a:buChar char="⚬"/>
            </a:pPr>
            <a:r>
              <a:rPr lang="en-US" sz="3399">
                <a:solidFill>
                  <a:srgbClr val="000000"/>
                </a:solidFill>
                <a:latin typeface="Canva Sans"/>
                <a:ea typeface="Canva Sans"/>
                <a:cs typeface="Canva Sans"/>
                <a:sym typeface="Canva Sans"/>
              </a:rPr>
              <a:t>streamon: Starts video streaming.</a:t>
            </a:r>
          </a:p>
          <a:p>
            <a:pPr algn="just" marL="1468119" indent="-489373" lvl="2">
              <a:lnSpc>
                <a:spcPts val="4759"/>
              </a:lnSpc>
              <a:buFont typeface="Arial"/>
              <a:buChar char="⚬"/>
            </a:pPr>
            <a:r>
              <a:rPr lang="en-US" sz="3399">
                <a:solidFill>
                  <a:srgbClr val="000000"/>
                </a:solidFill>
                <a:latin typeface="Canva Sans"/>
                <a:ea typeface="Canva Sans"/>
                <a:cs typeface="Canva Sans"/>
                <a:sym typeface="Canva Sans"/>
              </a:rPr>
              <a:t>streamoff: Stops video streaming.</a:t>
            </a:r>
          </a:p>
          <a:p>
            <a:pPr algn="just" marL="734059" indent="-367030" lvl="1">
              <a:lnSpc>
                <a:spcPts val="4759"/>
              </a:lnSpc>
              <a:buAutoNum type="arabicPeriod" startAt="1"/>
            </a:pPr>
            <a:r>
              <a:rPr lang="en-US" sz="3399">
                <a:solidFill>
                  <a:srgbClr val="000000"/>
                </a:solidFill>
                <a:latin typeface="Canva Sans"/>
                <a:ea typeface="Canva Sans"/>
                <a:cs typeface="Canva Sans"/>
                <a:sym typeface="Canva Sans"/>
              </a:rPr>
              <a:t>Flight Path:</a:t>
            </a:r>
          </a:p>
          <a:p>
            <a:pPr algn="just" marL="1468119" indent="-489373" lvl="2">
              <a:lnSpc>
                <a:spcPts val="4759"/>
              </a:lnSpc>
              <a:buFont typeface="Arial"/>
              <a:buChar char="⚬"/>
            </a:pPr>
            <a:r>
              <a:rPr lang="en-US" sz="3399">
                <a:solidFill>
                  <a:srgbClr val="000000"/>
                </a:solidFill>
                <a:latin typeface="Canva Sans"/>
                <a:ea typeface="Canva Sans"/>
                <a:cs typeface="Canva Sans"/>
                <a:sym typeface="Canva Sans"/>
              </a:rPr>
              <a:t>go X Y Z speed? mid?: Flies to the coordinates (X, Y, Z) at the specified speed. </a:t>
            </a:r>
          </a:p>
          <a:p>
            <a:pPr algn="just">
              <a:lnSpc>
                <a:spcPts val="4759"/>
              </a:lnSpc>
            </a:pP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63506"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261557"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0008880" y="787708"/>
            <a:ext cx="7250420" cy="9094666"/>
          </a:xfrm>
          <a:custGeom>
            <a:avLst/>
            <a:gdLst/>
            <a:ahLst/>
            <a:cxnLst/>
            <a:rect r="r" b="b" t="t" l="l"/>
            <a:pathLst>
              <a:path h="9094666" w="7250420">
                <a:moveTo>
                  <a:pt x="0" y="0"/>
                </a:moveTo>
                <a:lnTo>
                  <a:pt x="7250420" y="0"/>
                </a:lnTo>
                <a:lnTo>
                  <a:pt x="7250420" y="9094666"/>
                </a:lnTo>
                <a:lnTo>
                  <a:pt x="0" y="9094666"/>
                </a:lnTo>
                <a:lnTo>
                  <a:pt x="0" y="0"/>
                </a:lnTo>
                <a:close/>
              </a:path>
            </a:pathLst>
          </a:custGeom>
          <a:blipFill>
            <a:blip r:embed="rId11"/>
            <a:stretch>
              <a:fillRect l="0" t="0" r="0" b="0"/>
            </a:stretch>
          </a:blipFill>
        </p:spPr>
      </p:sp>
      <p:sp>
        <p:nvSpPr>
          <p:cNvPr name="TextBox 8" id="8"/>
          <p:cNvSpPr txBox="true"/>
          <p:nvPr/>
        </p:nvSpPr>
        <p:spPr>
          <a:xfrm rot="0">
            <a:off x="453424" y="721033"/>
            <a:ext cx="3229645" cy="1180465"/>
          </a:xfrm>
          <a:prstGeom prst="rect">
            <a:avLst/>
          </a:prstGeom>
        </p:spPr>
        <p:txBody>
          <a:bodyPr anchor="t" rtlCol="false" tIns="0" lIns="0" bIns="0" rIns="0">
            <a:spAutoFit/>
          </a:bodyPr>
          <a:lstStyle/>
          <a:p>
            <a:pPr algn="ctr">
              <a:lnSpc>
                <a:spcPts val="4759"/>
              </a:lnSpc>
            </a:pPr>
            <a:r>
              <a:rPr lang="en-US" sz="3399" u="sng">
                <a:solidFill>
                  <a:srgbClr val="000000"/>
                </a:solidFill>
                <a:latin typeface="Canva Sans Bold"/>
                <a:ea typeface="Canva Sans Bold"/>
                <a:cs typeface="Canva Sans Bold"/>
                <a:sym typeface="Canva Sans Bold"/>
              </a:rPr>
              <a:t>Implementaion</a:t>
            </a:r>
          </a:p>
          <a:p>
            <a:pPr algn="ctr">
              <a:lnSpc>
                <a:spcPts val="4759"/>
              </a:lnSpc>
            </a:pPr>
          </a:p>
        </p:txBody>
      </p:sp>
      <p:sp>
        <p:nvSpPr>
          <p:cNvPr name="TextBox 9" id="9"/>
          <p:cNvSpPr txBox="true"/>
          <p:nvPr/>
        </p:nvSpPr>
        <p:spPr>
          <a:xfrm rot="0">
            <a:off x="0" y="1834823"/>
            <a:ext cx="6486340" cy="35807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Here we are testing fight of drone with a command to move it 10 cm left while streaming the video on our PC screen</a:t>
            </a:r>
          </a:p>
          <a:p>
            <a:pPr algn="ctr">
              <a:lnSpc>
                <a:spcPts val="4759"/>
              </a:lnSpc>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2"/>
            <a:stretch>
              <a:fillRect l="0" t="0" r="0" b="0"/>
            </a:stretch>
          </a:blipFill>
        </p:spPr>
      </p:sp>
      <p:sp>
        <p:nvSpPr>
          <p:cNvPr name="TextBox 7" id="7"/>
          <p:cNvSpPr txBox="true"/>
          <p:nvPr/>
        </p:nvSpPr>
        <p:spPr>
          <a:xfrm rot="0">
            <a:off x="1132939" y="2092851"/>
            <a:ext cx="9164121" cy="3071157"/>
          </a:xfrm>
          <a:prstGeom prst="rect">
            <a:avLst/>
          </a:prstGeom>
        </p:spPr>
        <p:txBody>
          <a:bodyPr anchor="t" rtlCol="false" tIns="0" lIns="0" bIns="0" rIns="0">
            <a:spAutoFit/>
          </a:bodyPr>
          <a:lstStyle/>
          <a:p>
            <a:pPr algn="l">
              <a:lnSpc>
                <a:spcPts val="8201"/>
              </a:lnSpc>
            </a:pPr>
            <a:r>
              <a:rPr lang="en-US" sz="6561">
                <a:solidFill>
                  <a:srgbClr val="FFFFFF"/>
                </a:solidFill>
                <a:latin typeface="Fraunces"/>
                <a:ea typeface="Fraunces"/>
                <a:cs typeface="Fraunces"/>
                <a:sym typeface="Fraunces"/>
              </a:rPr>
              <a:t>Advanced Air Mobility: The Science Behind Quadcopters</a:t>
            </a:r>
          </a:p>
        </p:txBody>
      </p:sp>
      <p:sp>
        <p:nvSpPr>
          <p:cNvPr name="TextBox 8" id="8"/>
          <p:cNvSpPr txBox="true"/>
          <p:nvPr/>
        </p:nvSpPr>
        <p:spPr>
          <a:xfrm rot="0">
            <a:off x="1132939" y="5576769"/>
            <a:ext cx="9164121" cy="1780817"/>
          </a:xfrm>
          <a:prstGeom prst="rect">
            <a:avLst/>
          </a:prstGeom>
        </p:spPr>
        <p:txBody>
          <a:bodyPr anchor="t" rtlCol="false" tIns="0" lIns="0" bIns="0" rIns="0">
            <a:spAutoFit/>
          </a:bodyPr>
          <a:lstStyle/>
          <a:p>
            <a:pPr algn="l">
              <a:lnSpc>
                <a:spcPts val="3498"/>
              </a:lnSpc>
            </a:pPr>
            <a:r>
              <a:rPr lang="en-US" sz="2187">
                <a:solidFill>
                  <a:srgbClr val="EBECEF"/>
                </a:solidFill>
                <a:latin typeface="Arimo"/>
                <a:ea typeface="Arimo"/>
                <a:cs typeface="Arimo"/>
                <a:sym typeface="Arimo"/>
              </a:rPr>
              <a:t>Quadcopters are a type of small aircraft that use four propellers to fly. They are part of NASA’s vision for Advanced Air Mobility, a system of safe and efficient air transportation for short range missions in urban and rural locations.</a:t>
            </a:r>
          </a:p>
        </p:txBody>
      </p:sp>
    </p:spTree>
  </p:cSld>
  <p:clrMapOvr>
    <a:masterClrMapping/>
  </p:clrMapOvr>
</p:sld>
</file>

<file path=ppt/slides/slide4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TextBox 6" id="6"/>
          <p:cNvSpPr txBox="true"/>
          <p:nvPr/>
        </p:nvSpPr>
        <p:spPr>
          <a:xfrm rot="0">
            <a:off x="2638931" y="2121724"/>
            <a:ext cx="9751695" cy="805101"/>
          </a:xfrm>
          <a:prstGeom prst="rect">
            <a:avLst/>
          </a:prstGeom>
        </p:spPr>
        <p:txBody>
          <a:bodyPr anchor="t" rtlCol="false" tIns="0" lIns="0" bIns="0" rIns="0">
            <a:spAutoFit/>
          </a:bodyPr>
          <a:lstStyle/>
          <a:p>
            <a:pPr algn="l">
              <a:lnSpc>
                <a:spcPts val="6834"/>
              </a:lnSpc>
            </a:pPr>
            <a:r>
              <a:rPr lang="en-US" sz="5467">
                <a:solidFill>
                  <a:srgbClr val="FFFFFF"/>
                </a:solidFill>
                <a:latin typeface="Fraunces"/>
                <a:ea typeface="Fraunces"/>
                <a:cs typeface="Fraunces"/>
                <a:sym typeface="Fraunces"/>
              </a:rPr>
              <a:t>How Quadcopters Fly Upward</a:t>
            </a:r>
          </a:p>
        </p:txBody>
      </p:sp>
      <p:sp>
        <p:nvSpPr>
          <p:cNvPr name="TextBox 7" id="7"/>
          <p:cNvSpPr txBox="true"/>
          <p:nvPr/>
        </p:nvSpPr>
        <p:spPr>
          <a:xfrm rot="0">
            <a:off x="2638931" y="3693497"/>
            <a:ext cx="3762554" cy="795576"/>
          </a:xfrm>
          <a:prstGeom prst="rect">
            <a:avLst/>
          </a:prstGeom>
        </p:spPr>
        <p:txBody>
          <a:bodyPr anchor="t" rtlCol="false" tIns="0" lIns="0" bIns="0" rIns="0">
            <a:spAutoFit/>
          </a:bodyPr>
          <a:lstStyle/>
          <a:p>
            <a:pPr algn="l">
              <a:lnSpc>
                <a:spcPts val="3417"/>
              </a:lnSpc>
            </a:pPr>
            <a:r>
              <a:rPr lang="en-US" sz="2733">
                <a:solidFill>
                  <a:srgbClr val="FFFFFF"/>
                </a:solidFill>
                <a:latin typeface="Fraunces"/>
                <a:ea typeface="Fraunces"/>
                <a:cs typeface="Fraunces"/>
                <a:sym typeface="Fraunces"/>
              </a:rPr>
              <a:t>Newton’s Third Law of Motion</a:t>
            </a:r>
          </a:p>
        </p:txBody>
      </p:sp>
      <p:sp>
        <p:nvSpPr>
          <p:cNvPr name="TextBox 8" id="8"/>
          <p:cNvSpPr txBox="true"/>
          <p:nvPr/>
        </p:nvSpPr>
        <p:spPr>
          <a:xfrm rot="0">
            <a:off x="2638931" y="4762976"/>
            <a:ext cx="3762554" cy="1780817"/>
          </a:xfrm>
          <a:prstGeom prst="rect">
            <a:avLst/>
          </a:prstGeom>
        </p:spPr>
        <p:txBody>
          <a:bodyPr anchor="t" rtlCol="false" tIns="0" lIns="0" bIns="0" rIns="0">
            <a:spAutoFit/>
          </a:bodyPr>
          <a:lstStyle/>
          <a:p>
            <a:pPr algn="l">
              <a:lnSpc>
                <a:spcPts val="3498"/>
              </a:lnSpc>
            </a:pPr>
            <a:r>
              <a:rPr lang="en-US" sz="2187">
                <a:solidFill>
                  <a:srgbClr val="EBECEF"/>
                </a:solidFill>
                <a:latin typeface="Arimo"/>
                <a:ea typeface="Arimo"/>
                <a:cs typeface="Arimo"/>
                <a:sym typeface="Arimo"/>
              </a:rPr>
              <a:t>Newton’s third law of motion states that for every action, there is an equal and opposite reaction.</a:t>
            </a:r>
          </a:p>
        </p:txBody>
      </p:sp>
      <p:sp>
        <p:nvSpPr>
          <p:cNvPr name="TextBox 9" id="9"/>
          <p:cNvSpPr txBox="true"/>
          <p:nvPr/>
        </p:nvSpPr>
        <p:spPr>
          <a:xfrm rot="0">
            <a:off x="7271355" y="3693497"/>
            <a:ext cx="3762554" cy="795576"/>
          </a:xfrm>
          <a:prstGeom prst="rect">
            <a:avLst/>
          </a:prstGeom>
        </p:spPr>
        <p:txBody>
          <a:bodyPr anchor="t" rtlCol="false" tIns="0" lIns="0" bIns="0" rIns="0">
            <a:spAutoFit/>
          </a:bodyPr>
          <a:lstStyle/>
          <a:p>
            <a:pPr algn="l">
              <a:lnSpc>
                <a:spcPts val="3417"/>
              </a:lnSpc>
            </a:pPr>
            <a:r>
              <a:rPr lang="en-US" sz="2733">
                <a:solidFill>
                  <a:srgbClr val="FFFFFF"/>
                </a:solidFill>
                <a:latin typeface="Fraunces"/>
                <a:ea typeface="Fraunces"/>
                <a:cs typeface="Fraunces"/>
                <a:sym typeface="Fraunces"/>
              </a:rPr>
              <a:t>Propellers Pushing Air Downward</a:t>
            </a:r>
          </a:p>
        </p:txBody>
      </p:sp>
      <p:sp>
        <p:nvSpPr>
          <p:cNvPr name="TextBox 10" id="10"/>
          <p:cNvSpPr txBox="true"/>
          <p:nvPr/>
        </p:nvSpPr>
        <p:spPr>
          <a:xfrm rot="0">
            <a:off x="7271355" y="4762976"/>
            <a:ext cx="3762554" cy="1336566"/>
          </a:xfrm>
          <a:prstGeom prst="rect">
            <a:avLst/>
          </a:prstGeom>
        </p:spPr>
        <p:txBody>
          <a:bodyPr anchor="t" rtlCol="false" tIns="0" lIns="0" bIns="0" rIns="0">
            <a:spAutoFit/>
          </a:bodyPr>
          <a:lstStyle/>
          <a:p>
            <a:pPr algn="l">
              <a:lnSpc>
                <a:spcPts val="3498"/>
              </a:lnSpc>
            </a:pPr>
            <a:r>
              <a:rPr lang="en-US" sz="2187">
                <a:solidFill>
                  <a:srgbClr val="EBECEF"/>
                </a:solidFill>
                <a:latin typeface="Arimo"/>
                <a:ea typeface="Arimo"/>
                <a:cs typeface="Arimo"/>
                <a:sym typeface="Arimo"/>
              </a:rPr>
              <a:t>When a quadcopter’s propellers spin, they push air downward. This is the action.</a:t>
            </a:r>
          </a:p>
        </p:txBody>
      </p:sp>
      <p:sp>
        <p:nvSpPr>
          <p:cNvPr name="TextBox 11" id="11"/>
          <p:cNvSpPr txBox="true"/>
          <p:nvPr/>
        </p:nvSpPr>
        <p:spPr>
          <a:xfrm rot="0">
            <a:off x="11903780" y="3693497"/>
            <a:ext cx="2594550" cy="361593"/>
          </a:xfrm>
          <a:prstGeom prst="rect">
            <a:avLst/>
          </a:prstGeom>
        </p:spPr>
        <p:txBody>
          <a:bodyPr anchor="t" rtlCol="false" tIns="0" lIns="0" bIns="0" rIns="0">
            <a:spAutoFit/>
          </a:bodyPr>
          <a:lstStyle/>
          <a:p>
            <a:pPr algn="l">
              <a:lnSpc>
                <a:spcPts val="3417"/>
              </a:lnSpc>
            </a:pPr>
            <a:r>
              <a:rPr lang="en-US" sz="2733">
                <a:solidFill>
                  <a:srgbClr val="FFFFFF"/>
                </a:solidFill>
                <a:latin typeface="Fraunces"/>
                <a:ea typeface="Fraunces"/>
                <a:cs typeface="Fraunces"/>
                <a:sym typeface="Fraunces"/>
              </a:rPr>
              <a:t>Force of Lift</a:t>
            </a:r>
          </a:p>
        </p:txBody>
      </p:sp>
      <p:sp>
        <p:nvSpPr>
          <p:cNvPr name="TextBox 12" id="12"/>
          <p:cNvSpPr txBox="true"/>
          <p:nvPr/>
        </p:nvSpPr>
        <p:spPr>
          <a:xfrm rot="0">
            <a:off x="11903780" y="4328994"/>
            <a:ext cx="3762554" cy="3557826"/>
          </a:xfrm>
          <a:prstGeom prst="rect">
            <a:avLst/>
          </a:prstGeom>
        </p:spPr>
        <p:txBody>
          <a:bodyPr anchor="t" rtlCol="false" tIns="0" lIns="0" bIns="0" rIns="0">
            <a:spAutoFit/>
          </a:bodyPr>
          <a:lstStyle/>
          <a:p>
            <a:pPr algn="l">
              <a:lnSpc>
                <a:spcPts val="3498"/>
              </a:lnSpc>
            </a:pPr>
            <a:r>
              <a:rPr lang="en-US" sz="2187">
                <a:solidFill>
                  <a:srgbClr val="EBECEF"/>
                </a:solidFill>
                <a:latin typeface="Arimo"/>
                <a:ea typeface="Arimo"/>
                <a:cs typeface="Arimo"/>
                <a:sym typeface="Arimo"/>
              </a:rPr>
              <a:t>The reaction is an upward force pushing on the quadcopter. This force is called lift. When the lift exceeds the force of gravity pulling the quadcopter downward, the quadcopter begins to move up.</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8AF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solidFill>
          </p:spPr>
        </p:sp>
      </p:grpSp>
      <p:sp>
        <p:nvSpPr>
          <p:cNvPr name="Freeform 6" id="6"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7" id="7"/>
          <p:cNvGrpSpPr/>
          <p:nvPr/>
        </p:nvGrpSpPr>
        <p:grpSpPr>
          <a:xfrm rot="0">
            <a:off x="0" y="0"/>
            <a:ext cx="18288000" cy="10287000"/>
            <a:chOff x="0" y="0"/>
            <a:chExt cx="24384000" cy="13716000"/>
          </a:xfrm>
        </p:grpSpPr>
        <p:sp>
          <p:nvSpPr>
            <p:cNvPr name="Freeform 8" id="8"/>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80E26">
                <a:alpha val="80000"/>
              </a:srgbClr>
            </a:solidFill>
          </p:spPr>
        </p:sp>
      </p:grpSp>
      <p:sp>
        <p:nvSpPr>
          <p:cNvPr name="TextBox 9" id="9"/>
          <p:cNvSpPr txBox="true"/>
          <p:nvPr/>
        </p:nvSpPr>
        <p:spPr>
          <a:xfrm rot="0">
            <a:off x="3202990" y="715595"/>
            <a:ext cx="11881873" cy="1524536"/>
          </a:xfrm>
          <a:prstGeom prst="rect">
            <a:avLst/>
          </a:prstGeom>
        </p:spPr>
        <p:txBody>
          <a:bodyPr anchor="t" rtlCol="false" tIns="0" lIns="0" bIns="0" rIns="0">
            <a:spAutoFit/>
          </a:bodyPr>
          <a:lstStyle/>
          <a:p>
            <a:pPr algn="l">
              <a:lnSpc>
                <a:spcPts val="6249"/>
              </a:lnSpc>
            </a:pPr>
            <a:r>
              <a:rPr lang="en-US" sz="4999">
                <a:solidFill>
                  <a:srgbClr val="FFFFFF"/>
                </a:solidFill>
                <a:latin typeface="Fraunces"/>
                <a:ea typeface="Fraunces"/>
                <a:cs typeface="Fraunces"/>
                <a:sym typeface="Fraunces"/>
              </a:rPr>
              <a:t>How Quadcopters Move in Different Directions</a:t>
            </a:r>
          </a:p>
        </p:txBody>
      </p:sp>
      <p:grpSp>
        <p:nvGrpSpPr>
          <p:cNvPr name="Group 10" id="10"/>
          <p:cNvGrpSpPr/>
          <p:nvPr/>
        </p:nvGrpSpPr>
        <p:grpSpPr>
          <a:xfrm rot="0">
            <a:off x="3103662" y="2857202"/>
            <a:ext cx="587128" cy="587128"/>
            <a:chOff x="0" y="0"/>
            <a:chExt cx="782837" cy="782837"/>
          </a:xfrm>
        </p:grpSpPr>
        <p:sp>
          <p:nvSpPr>
            <p:cNvPr name="Freeform 11" id="11"/>
            <p:cNvSpPr/>
            <p:nvPr/>
          </p:nvSpPr>
          <p:spPr>
            <a:xfrm flipH="false" flipV="false" rot="0">
              <a:off x="10541" y="10541"/>
              <a:ext cx="761746" cy="761746"/>
            </a:xfrm>
            <a:custGeom>
              <a:avLst/>
              <a:gdLst/>
              <a:ahLst/>
              <a:cxnLst/>
              <a:rect r="r" b="b" t="t" l="l"/>
              <a:pathLst>
                <a:path h="761746" w="761746">
                  <a:moveTo>
                    <a:pt x="0" y="152400"/>
                  </a:moveTo>
                  <a:cubicBezTo>
                    <a:pt x="0" y="68199"/>
                    <a:pt x="68199" y="0"/>
                    <a:pt x="152400" y="0"/>
                  </a:cubicBezTo>
                  <a:lnTo>
                    <a:pt x="609346" y="0"/>
                  </a:lnTo>
                  <a:cubicBezTo>
                    <a:pt x="693547" y="0"/>
                    <a:pt x="761746" y="68199"/>
                    <a:pt x="761746" y="152400"/>
                  </a:cubicBezTo>
                  <a:lnTo>
                    <a:pt x="761746" y="609346"/>
                  </a:lnTo>
                  <a:cubicBezTo>
                    <a:pt x="761746" y="693547"/>
                    <a:pt x="693547" y="761746"/>
                    <a:pt x="609346" y="761746"/>
                  </a:cubicBezTo>
                  <a:lnTo>
                    <a:pt x="152400" y="761746"/>
                  </a:lnTo>
                  <a:cubicBezTo>
                    <a:pt x="68199" y="761746"/>
                    <a:pt x="0" y="693547"/>
                    <a:pt x="0" y="609346"/>
                  </a:cubicBezTo>
                  <a:close/>
                </a:path>
              </a:pathLst>
            </a:custGeom>
            <a:solidFill>
              <a:srgbClr val="283157"/>
            </a:solidFill>
          </p:spPr>
        </p:sp>
        <p:sp>
          <p:nvSpPr>
            <p:cNvPr name="Freeform 12" id="12"/>
            <p:cNvSpPr/>
            <p:nvPr/>
          </p:nvSpPr>
          <p:spPr>
            <a:xfrm flipH="false" flipV="false" rot="0">
              <a:off x="0" y="0"/>
              <a:ext cx="782828" cy="782828"/>
            </a:xfrm>
            <a:custGeom>
              <a:avLst/>
              <a:gdLst/>
              <a:ahLst/>
              <a:cxnLst/>
              <a:rect r="r" b="b" t="t" l="l"/>
              <a:pathLst>
                <a:path h="782828" w="782828">
                  <a:moveTo>
                    <a:pt x="0" y="162941"/>
                  </a:moveTo>
                  <a:cubicBezTo>
                    <a:pt x="0" y="72898"/>
                    <a:pt x="72898" y="0"/>
                    <a:pt x="162941" y="0"/>
                  </a:cubicBezTo>
                  <a:lnTo>
                    <a:pt x="619887" y="0"/>
                  </a:lnTo>
                  <a:lnTo>
                    <a:pt x="619887" y="10541"/>
                  </a:lnTo>
                  <a:lnTo>
                    <a:pt x="619887" y="0"/>
                  </a:lnTo>
                  <a:lnTo>
                    <a:pt x="619887" y="10541"/>
                  </a:lnTo>
                  <a:lnTo>
                    <a:pt x="619887" y="0"/>
                  </a:lnTo>
                  <a:cubicBezTo>
                    <a:pt x="709930" y="0"/>
                    <a:pt x="782828" y="72898"/>
                    <a:pt x="782828" y="162941"/>
                  </a:cubicBezTo>
                  <a:lnTo>
                    <a:pt x="782828" y="619887"/>
                  </a:lnTo>
                  <a:lnTo>
                    <a:pt x="772287" y="619887"/>
                  </a:lnTo>
                  <a:lnTo>
                    <a:pt x="782828" y="619887"/>
                  </a:lnTo>
                  <a:cubicBezTo>
                    <a:pt x="782828" y="709803"/>
                    <a:pt x="709930" y="782828"/>
                    <a:pt x="619887" y="782828"/>
                  </a:cubicBezTo>
                  <a:lnTo>
                    <a:pt x="619887" y="772287"/>
                  </a:lnTo>
                  <a:lnTo>
                    <a:pt x="619887" y="782828"/>
                  </a:lnTo>
                  <a:lnTo>
                    <a:pt x="162941" y="782828"/>
                  </a:lnTo>
                  <a:lnTo>
                    <a:pt x="162941" y="772287"/>
                  </a:lnTo>
                  <a:lnTo>
                    <a:pt x="162941" y="782828"/>
                  </a:lnTo>
                  <a:cubicBezTo>
                    <a:pt x="72898" y="782828"/>
                    <a:pt x="0" y="709930"/>
                    <a:pt x="0" y="619887"/>
                  </a:cubicBezTo>
                  <a:lnTo>
                    <a:pt x="0" y="162941"/>
                  </a:lnTo>
                  <a:lnTo>
                    <a:pt x="10541" y="162941"/>
                  </a:lnTo>
                  <a:lnTo>
                    <a:pt x="0" y="162941"/>
                  </a:lnTo>
                  <a:moveTo>
                    <a:pt x="21082" y="162941"/>
                  </a:moveTo>
                  <a:lnTo>
                    <a:pt x="21082" y="619887"/>
                  </a:lnTo>
                  <a:lnTo>
                    <a:pt x="10541" y="619887"/>
                  </a:lnTo>
                  <a:lnTo>
                    <a:pt x="21082" y="619887"/>
                  </a:lnTo>
                  <a:cubicBezTo>
                    <a:pt x="21082" y="698246"/>
                    <a:pt x="84582" y="761746"/>
                    <a:pt x="162941" y="761746"/>
                  </a:cubicBezTo>
                  <a:lnTo>
                    <a:pt x="619887" y="761746"/>
                  </a:lnTo>
                  <a:cubicBezTo>
                    <a:pt x="698246" y="761746"/>
                    <a:pt x="761746" y="698246"/>
                    <a:pt x="761746" y="619887"/>
                  </a:cubicBezTo>
                  <a:lnTo>
                    <a:pt x="761746" y="162941"/>
                  </a:lnTo>
                  <a:lnTo>
                    <a:pt x="772287" y="162941"/>
                  </a:lnTo>
                  <a:lnTo>
                    <a:pt x="761746" y="162941"/>
                  </a:lnTo>
                  <a:cubicBezTo>
                    <a:pt x="761746" y="84582"/>
                    <a:pt x="698246" y="21082"/>
                    <a:pt x="619887" y="21082"/>
                  </a:cubicBezTo>
                  <a:lnTo>
                    <a:pt x="162941" y="21082"/>
                  </a:lnTo>
                  <a:lnTo>
                    <a:pt x="162941" y="10541"/>
                  </a:lnTo>
                  <a:lnTo>
                    <a:pt x="162941" y="21082"/>
                  </a:lnTo>
                  <a:cubicBezTo>
                    <a:pt x="84582" y="21082"/>
                    <a:pt x="21082" y="84582"/>
                    <a:pt x="21082" y="162941"/>
                  </a:cubicBezTo>
                  <a:close/>
                </a:path>
              </a:pathLst>
            </a:custGeom>
            <a:solidFill>
              <a:srgbClr val="414A70"/>
            </a:solidFill>
          </p:spPr>
        </p:sp>
      </p:grpSp>
      <p:sp>
        <p:nvSpPr>
          <p:cNvPr name="TextBox 13" id="13"/>
          <p:cNvSpPr txBox="true"/>
          <p:nvPr/>
        </p:nvSpPr>
        <p:spPr>
          <a:xfrm rot="0">
            <a:off x="4028241" y="2988499"/>
            <a:ext cx="2693670" cy="314861"/>
          </a:xfrm>
          <a:prstGeom prst="rect">
            <a:avLst/>
          </a:prstGeom>
        </p:spPr>
        <p:txBody>
          <a:bodyPr anchor="t" rtlCol="false" tIns="0" lIns="0" bIns="0" rIns="0">
            <a:spAutoFit/>
          </a:bodyPr>
          <a:lstStyle/>
          <a:p>
            <a:pPr algn="l">
              <a:lnSpc>
                <a:spcPts val="3124"/>
              </a:lnSpc>
            </a:pPr>
            <a:r>
              <a:rPr lang="en-US" sz="2499">
                <a:solidFill>
                  <a:srgbClr val="EBECEF"/>
                </a:solidFill>
                <a:latin typeface="Fraunces"/>
                <a:ea typeface="Fraunces"/>
                <a:cs typeface="Fraunces"/>
                <a:sym typeface="Fraunces"/>
              </a:rPr>
              <a:t>Vertical Movement</a:t>
            </a:r>
          </a:p>
        </p:txBody>
      </p:sp>
      <p:sp>
        <p:nvSpPr>
          <p:cNvPr name="TextBox 14" id="14"/>
          <p:cNvSpPr txBox="true"/>
          <p:nvPr/>
        </p:nvSpPr>
        <p:spPr>
          <a:xfrm rot="0">
            <a:off x="4028241" y="3979635"/>
            <a:ext cx="2844135" cy="2432983"/>
          </a:xfrm>
          <a:prstGeom prst="rect">
            <a:avLst/>
          </a:prstGeom>
        </p:spPr>
        <p:txBody>
          <a:bodyPr anchor="t" rtlCol="false" tIns="0" lIns="0" bIns="0" rIns="0">
            <a:spAutoFit/>
          </a:bodyPr>
          <a:lstStyle/>
          <a:p>
            <a:pPr algn="l">
              <a:lnSpc>
                <a:spcPts val="3200"/>
              </a:lnSpc>
            </a:pPr>
            <a:r>
              <a:rPr lang="en-US" sz="2000">
                <a:solidFill>
                  <a:srgbClr val="EBECEF"/>
                </a:solidFill>
                <a:latin typeface="Arimo"/>
                <a:ea typeface="Arimo"/>
                <a:cs typeface="Arimo"/>
                <a:sym typeface="Arimo"/>
              </a:rPr>
              <a:t>Quadcopters can move vertically, laterally, and rotationally by varying the speed and direction of the propellers.</a:t>
            </a:r>
          </a:p>
        </p:txBody>
      </p:sp>
      <p:grpSp>
        <p:nvGrpSpPr>
          <p:cNvPr name="Group 15" id="15"/>
          <p:cNvGrpSpPr/>
          <p:nvPr/>
        </p:nvGrpSpPr>
        <p:grpSpPr>
          <a:xfrm rot="0">
            <a:off x="7209829" y="2857202"/>
            <a:ext cx="587128" cy="587128"/>
            <a:chOff x="0" y="0"/>
            <a:chExt cx="782837" cy="782837"/>
          </a:xfrm>
        </p:grpSpPr>
        <p:sp>
          <p:nvSpPr>
            <p:cNvPr name="Freeform 16" id="16"/>
            <p:cNvSpPr/>
            <p:nvPr/>
          </p:nvSpPr>
          <p:spPr>
            <a:xfrm flipH="false" flipV="false" rot="0">
              <a:off x="10541" y="10541"/>
              <a:ext cx="761746" cy="761746"/>
            </a:xfrm>
            <a:custGeom>
              <a:avLst/>
              <a:gdLst/>
              <a:ahLst/>
              <a:cxnLst/>
              <a:rect r="r" b="b" t="t" l="l"/>
              <a:pathLst>
                <a:path h="761746" w="761746">
                  <a:moveTo>
                    <a:pt x="0" y="152400"/>
                  </a:moveTo>
                  <a:cubicBezTo>
                    <a:pt x="0" y="68199"/>
                    <a:pt x="68199" y="0"/>
                    <a:pt x="152400" y="0"/>
                  </a:cubicBezTo>
                  <a:lnTo>
                    <a:pt x="609346" y="0"/>
                  </a:lnTo>
                  <a:cubicBezTo>
                    <a:pt x="693547" y="0"/>
                    <a:pt x="761746" y="68199"/>
                    <a:pt x="761746" y="152400"/>
                  </a:cubicBezTo>
                  <a:lnTo>
                    <a:pt x="761746" y="609346"/>
                  </a:lnTo>
                  <a:cubicBezTo>
                    <a:pt x="761746" y="693547"/>
                    <a:pt x="693547" y="761746"/>
                    <a:pt x="609346" y="761746"/>
                  </a:cubicBezTo>
                  <a:lnTo>
                    <a:pt x="152400" y="761746"/>
                  </a:lnTo>
                  <a:cubicBezTo>
                    <a:pt x="68199" y="761746"/>
                    <a:pt x="0" y="693547"/>
                    <a:pt x="0" y="609346"/>
                  </a:cubicBezTo>
                  <a:close/>
                </a:path>
              </a:pathLst>
            </a:custGeom>
            <a:solidFill>
              <a:srgbClr val="283157"/>
            </a:solidFill>
          </p:spPr>
        </p:sp>
        <p:sp>
          <p:nvSpPr>
            <p:cNvPr name="Freeform 17" id="17"/>
            <p:cNvSpPr/>
            <p:nvPr/>
          </p:nvSpPr>
          <p:spPr>
            <a:xfrm flipH="false" flipV="false" rot="0">
              <a:off x="0" y="0"/>
              <a:ext cx="782828" cy="782828"/>
            </a:xfrm>
            <a:custGeom>
              <a:avLst/>
              <a:gdLst/>
              <a:ahLst/>
              <a:cxnLst/>
              <a:rect r="r" b="b" t="t" l="l"/>
              <a:pathLst>
                <a:path h="782828" w="782828">
                  <a:moveTo>
                    <a:pt x="0" y="162941"/>
                  </a:moveTo>
                  <a:cubicBezTo>
                    <a:pt x="0" y="72898"/>
                    <a:pt x="72898" y="0"/>
                    <a:pt x="162941" y="0"/>
                  </a:cubicBezTo>
                  <a:lnTo>
                    <a:pt x="619887" y="0"/>
                  </a:lnTo>
                  <a:lnTo>
                    <a:pt x="619887" y="10541"/>
                  </a:lnTo>
                  <a:lnTo>
                    <a:pt x="619887" y="0"/>
                  </a:lnTo>
                  <a:lnTo>
                    <a:pt x="619887" y="10541"/>
                  </a:lnTo>
                  <a:lnTo>
                    <a:pt x="619887" y="0"/>
                  </a:lnTo>
                  <a:cubicBezTo>
                    <a:pt x="709930" y="0"/>
                    <a:pt x="782828" y="72898"/>
                    <a:pt x="782828" y="162941"/>
                  </a:cubicBezTo>
                  <a:lnTo>
                    <a:pt x="782828" y="619887"/>
                  </a:lnTo>
                  <a:lnTo>
                    <a:pt x="772287" y="619887"/>
                  </a:lnTo>
                  <a:lnTo>
                    <a:pt x="782828" y="619887"/>
                  </a:lnTo>
                  <a:cubicBezTo>
                    <a:pt x="782828" y="709803"/>
                    <a:pt x="709930" y="782828"/>
                    <a:pt x="619887" y="782828"/>
                  </a:cubicBezTo>
                  <a:lnTo>
                    <a:pt x="619887" y="772287"/>
                  </a:lnTo>
                  <a:lnTo>
                    <a:pt x="619887" y="782828"/>
                  </a:lnTo>
                  <a:lnTo>
                    <a:pt x="162941" y="782828"/>
                  </a:lnTo>
                  <a:lnTo>
                    <a:pt x="162941" y="772287"/>
                  </a:lnTo>
                  <a:lnTo>
                    <a:pt x="162941" y="782828"/>
                  </a:lnTo>
                  <a:cubicBezTo>
                    <a:pt x="72898" y="782828"/>
                    <a:pt x="0" y="709930"/>
                    <a:pt x="0" y="619887"/>
                  </a:cubicBezTo>
                  <a:lnTo>
                    <a:pt x="0" y="162941"/>
                  </a:lnTo>
                  <a:lnTo>
                    <a:pt x="10541" y="162941"/>
                  </a:lnTo>
                  <a:lnTo>
                    <a:pt x="0" y="162941"/>
                  </a:lnTo>
                  <a:moveTo>
                    <a:pt x="21082" y="162941"/>
                  </a:moveTo>
                  <a:lnTo>
                    <a:pt x="21082" y="619887"/>
                  </a:lnTo>
                  <a:lnTo>
                    <a:pt x="10541" y="619887"/>
                  </a:lnTo>
                  <a:lnTo>
                    <a:pt x="21082" y="619887"/>
                  </a:lnTo>
                  <a:cubicBezTo>
                    <a:pt x="21082" y="698246"/>
                    <a:pt x="84582" y="761746"/>
                    <a:pt x="162941" y="761746"/>
                  </a:cubicBezTo>
                  <a:lnTo>
                    <a:pt x="619887" y="761746"/>
                  </a:lnTo>
                  <a:cubicBezTo>
                    <a:pt x="698246" y="761746"/>
                    <a:pt x="761746" y="698246"/>
                    <a:pt x="761746" y="619887"/>
                  </a:cubicBezTo>
                  <a:lnTo>
                    <a:pt x="761746" y="162941"/>
                  </a:lnTo>
                  <a:lnTo>
                    <a:pt x="772287" y="162941"/>
                  </a:lnTo>
                  <a:lnTo>
                    <a:pt x="761746" y="162941"/>
                  </a:lnTo>
                  <a:cubicBezTo>
                    <a:pt x="761746" y="84582"/>
                    <a:pt x="698246" y="21082"/>
                    <a:pt x="619887" y="21082"/>
                  </a:cubicBezTo>
                  <a:lnTo>
                    <a:pt x="162941" y="21082"/>
                  </a:lnTo>
                  <a:lnTo>
                    <a:pt x="162941" y="10541"/>
                  </a:lnTo>
                  <a:lnTo>
                    <a:pt x="162941" y="21082"/>
                  </a:lnTo>
                  <a:cubicBezTo>
                    <a:pt x="84582" y="21082"/>
                    <a:pt x="21082" y="84582"/>
                    <a:pt x="21082" y="162941"/>
                  </a:cubicBezTo>
                  <a:close/>
                </a:path>
              </a:pathLst>
            </a:custGeom>
            <a:solidFill>
              <a:srgbClr val="414A70"/>
            </a:solidFill>
          </p:spPr>
        </p:sp>
      </p:grpSp>
      <p:sp>
        <p:nvSpPr>
          <p:cNvPr name="TextBox 18" id="18"/>
          <p:cNvSpPr txBox="true"/>
          <p:nvPr/>
        </p:nvSpPr>
        <p:spPr>
          <a:xfrm rot="0">
            <a:off x="7480459" y="2948761"/>
            <a:ext cx="45720" cy="394335"/>
          </a:xfrm>
          <a:prstGeom prst="rect">
            <a:avLst/>
          </a:prstGeom>
        </p:spPr>
        <p:txBody>
          <a:bodyPr anchor="t" rtlCol="false" tIns="0" lIns="0" bIns="0" rIns="0">
            <a:spAutoFit/>
          </a:bodyPr>
          <a:lstStyle/>
          <a:p>
            <a:pPr algn="ctr">
              <a:lnSpc>
                <a:spcPts val="3749"/>
              </a:lnSpc>
            </a:pPr>
            <a:r>
              <a:rPr lang="en-US" sz="3000">
                <a:solidFill>
                  <a:srgbClr val="EBECEF"/>
                </a:solidFill>
                <a:latin typeface="Fraunces"/>
                <a:ea typeface="Fraunces"/>
                <a:cs typeface="Fraunces"/>
                <a:sym typeface="Fraunces"/>
              </a:rPr>
              <a:t>2</a:t>
            </a:r>
          </a:p>
        </p:txBody>
      </p:sp>
      <p:sp>
        <p:nvSpPr>
          <p:cNvPr name="TextBox 19" id="19"/>
          <p:cNvSpPr txBox="true"/>
          <p:nvPr/>
        </p:nvSpPr>
        <p:spPr>
          <a:xfrm rot="0">
            <a:off x="8134410" y="2988499"/>
            <a:ext cx="2598420" cy="314861"/>
          </a:xfrm>
          <a:prstGeom prst="rect">
            <a:avLst/>
          </a:prstGeom>
        </p:spPr>
        <p:txBody>
          <a:bodyPr anchor="t" rtlCol="false" tIns="0" lIns="0" bIns="0" rIns="0">
            <a:spAutoFit/>
          </a:bodyPr>
          <a:lstStyle/>
          <a:p>
            <a:pPr algn="l">
              <a:lnSpc>
                <a:spcPts val="3124"/>
              </a:lnSpc>
            </a:pPr>
            <a:r>
              <a:rPr lang="en-US" sz="2499">
                <a:solidFill>
                  <a:srgbClr val="EBECEF"/>
                </a:solidFill>
                <a:latin typeface="Fraunces"/>
                <a:ea typeface="Fraunces"/>
                <a:cs typeface="Fraunces"/>
                <a:sym typeface="Fraunces"/>
              </a:rPr>
              <a:t>Lateral Movement</a:t>
            </a:r>
          </a:p>
        </p:txBody>
      </p:sp>
      <p:sp>
        <p:nvSpPr>
          <p:cNvPr name="TextBox 20" id="20"/>
          <p:cNvSpPr txBox="true"/>
          <p:nvPr/>
        </p:nvSpPr>
        <p:spPr>
          <a:xfrm rot="0">
            <a:off x="8134409" y="3979635"/>
            <a:ext cx="2844135" cy="2026532"/>
          </a:xfrm>
          <a:prstGeom prst="rect">
            <a:avLst/>
          </a:prstGeom>
        </p:spPr>
        <p:txBody>
          <a:bodyPr anchor="t" rtlCol="false" tIns="0" lIns="0" bIns="0" rIns="0">
            <a:spAutoFit/>
          </a:bodyPr>
          <a:lstStyle/>
          <a:p>
            <a:pPr algn="l">
              <a:lnSpc>
                <a:spcPts val="3200"/>
              </a:lnSpc>
            </a:pPr>
            <a:r>
              <a:rPr lang="en-US" sz="2000">
                <a:solidFill>
                  <a:srgbClr val="EBECEF"/>
                </a:solidFill>
                <a:latin typeface="Arimo"/>
                <a:ea typeface="Arimo"/>
                <a:cs typeface="Arimo"/>
                <a:sym typeface="Arimo"/>
              </a:rPr>
              <a:t>Vertical movement occurs when the total lift is greater than, equal to, or less than the force of gravity.</a:t>
            </a:r>
          </a:p>
        </p:txBody>
      </p:sp>
      <p:grpSp>
        <p:nvGrpSpPr>
          <p:cNvPr name="Group 21" id="21"/>
          <p:cNvGrpSpPr/>
          <p:nvPr/>
        </p:nvGrpSpPr>
        <p:grpSpPr>
          <a:xfrm rot="0">
            <a:off x="11315997" y="2857202"/>
            <a:ext cx="587128" cy="587128"/>
            <a:chOff x="0" y="0"/>
            <a:chExt cx="782837" cy="782837"/>
          </a:xfrm>
        </p:grpSpPr>
        <p:sp>
          <p:nvSpPr>
            <p:cNvPr name="Freeform 22" id="22"/>
            <p:cNvSpPr/>
            <p:nvPr/>
          </p:nvSpPr>
          <p:spPr>
            <a:xfrm flipH="false" flipV="false" rot="0">
              <a:off x="10541" y="10541"/>
              <a:ext cx="761746" cy="761746"/>
            </a:xfrm>
            <a:custGeom>
              <a:avLst/>
              <a:gdLst/>
              <a:ahLst/>
              <a:cxnLst/>
              <a:rect r="r" b="b" t="t" l="l"/>
              <a:pathLst>
                <a:path h="761746" w="761746">
                  <a:moveTo>
                    <a:pt x="0" y="152400"/>
                  </a:moveTo>
                  <a:cubicBezTo>
                    <a:pt x="0" y="68199"/>
                    <a:pt x="68199" y="0"/>
                    <a:pt x="152400" y="0"/>
                  </a:cubicBezTo>
                  <a:lnTo>
                    <a:pt x="609346" y="0"/>
                  </a:lnTo>
                  <a:cubicBezTo>
                    <a:pt x="693547" y="0"/>
                    <a:pt x="761746" y="68199"/>
                    <a:pt x="761746" y="152400"/>
                  </a:cubicBezTo>
                  <a:lnTo>
                    <a:pt x="761746" y="609346"/>
                  </a:lnTo>
                  <a:cubicBezTo>
                    <a:pt x="761746" y="693547"/>
                    <a:pt x="693547" y="761746"/>
                    <a:pt x="609346" y="761746"/>
                  </a:cubicBezTo>
                  <a:lnTo>
                    <a:pt x="152400" y="761746"/>
                  </a:lnTo>
                  <a:cubicBezTo>
                    <a:pt x="68199" y="761746"/>
                    <a:pt x="0" y="693547"/>
                    <a:pt x="0" y="609346"/>
                  </a:cubicBezTo>
                  <a:close/>
                </a:path>
              </a:pathLst>
            </a:custGeom>
            <a:solidFill>
              <a:srgbClr val="283157"/>
            </a:solidFill>
          </p:spPr>
        </p:sp>
        <p:sp>
          <p:nvSpPr>
            <p:cNvPr name="Freeform 23" id="23"/>
            <p:cNvSpPr/>
            <p:nvPr/>
          </p:nvSpPr>
          <p:spPr>
            <a:xfrm flipH="false" flipV="false" rot="0">
              <a:off x="0" y="0"/>
              <a:ext cx="782828" cy="782828"/>
            </a:xfrm>
            <a:custGeom>
              <a:avLst/>
              <a:gdLst/>
              <a:ahLst/>
              <a:cxnLst/>
              <a:rect r="r" b="b" t="t" l="l"/>
              <a:pathLst>
                <a:path h="782828" w="782828">
                  <a:moveTo>
                    <a:pt x="0" y="162941"/>
                  </a:moveTo>
                  <a:cubicBezTo>
                    <a:pt x="0" y="72898"/>
                    <a:pt x="72898" y="0"/>
                    <a:pt x="162941" y="0"/>
                  </a:cubicBezTo>
                  <a:lnTo>
                    <a:pt x="619887" y="0"/>
                  </a:lnTo>
                  <a:lnTo>
                    <a:pt x="619887" y="10541"/>
                  </a:lnTo>
                  <a:lnTo>
                    <a:pt x="619887" y="0"/>
                  </a:lnTo>
                  <a:lnTo>
                    <a:pt x="619887" y="10541"/>
                  </a:lnTo>
                  <a:lnTo>
                    <a:pt x="619887" y="0"/>
                  </a:lnTo>
                  <a:cubicBezTo>
                    <a:pt x="709930" y="0"/>
                    <a:pt x="782828" y="72898"/>
                    <a:pt x="782828" y="162941"/>
                  </a:cubicBezTo>
                  <a:lnTo>
                    <a:pt x="782828" y="619887"/>
                  </a:lnTo>
                  <a:lnTo>
                    <a:pt x="772287" y="619887"/>
                  </a:lnTo>
                  <a:lnTo>
                    <a:pt x="782828" y="619887"/>
                  </a:lnTo>
                  <a:cubicBezTo>
                    <a:pt x="782828" y="709803"/>
                    <a:pt x="709930" y="782828"/>
                    <a:pt x="619887" y="782828"/>
                  </a:cubicBezTo>
                  <a:lnTo>
                    <a:pt x="619887" y="772287"/>
                  </a:lnTo>
                  <a:lnTo>
                    <a:pt x="619887" y="782828"/>
                  </a:lnTo>
                  <a:lnTo>
                    <a:pt x="162941" y="782828"/>
                  </a:lnTo>
                  <a:lnTo>
                    <a:pt x="162941" y="772287"/>
                  </a:lnTo>
                  <a:lnTo>
                    <a:pt x="162941" y="782828"/>
                  </a:lnTo>
                  <a:cubicBezTo>
                    <a:pt x="72898" y="782828"/>
                    <a:pt x="0" y="709930"/>
                    <a:pt x="0" y="619887"/>
                  </a:cubicBezTo>
                  <a:lnTo>
                    <a:pt x="0" y="162941"/>
                  </a:lnTo>
                  <a:lnTo>
                    <a:pt x="10541" y="162941"/>
                  </a:lnTo>
                  <a:lnTo>
                    <a:pt x="0" y="162941"/>
                  </a:lnTo>
                  <a:moveTo>
                    <a:pt x="21082" y="162941"/>
                  </a:moveTo>
                  <a:lnTo>
                    <a:pt x="21082" y="619887"/>
                  </a:lnTo>
                  <a:lnTo>
                    <a:pt x="10541" y="619887"/>
                  </a:lnTo>
                  <a:lnTo>
                    <a:pt x="21082" y="619887"/>
                  </a:lnTo>
                  <a:cubicBezTo>
                    <a:pt x="21082" y="698246"/>
                    <a:pt x="84582" y="761746"/>
                    <a:pt x="162941" y="761746"/>
                  </a:cubicBezTo>
                  <a:lnTo>
                    <a:pt x="619887" y="761746"/>
                  </a:lnTo>
                  <a:cubicBezTo>
                    <a:pt x="698246" y="761746"/>
                    <a:pt x="761746" y="698246"/>
                    <a:pt x="761746" y="619887"/>
                  </a:cubicBezTo>
                  <a:lnTo>
                    <a:pt x="761746" y="162941"/>
                  </a:lnTo>
                  <a:lnTo>
                    <a:pt x="772287" y="162941"/>
                  </a:lnTo>
                  <a:lnTo>
                    <a:pt x="761746" y="162941"/>
                  </a:lnTo>
                  <a:cubicBezTo>
                    <a:pt x="761746" y="84582"/>
                    <a:pt x="698246" y="21082"/>
                    <a:pt x="619887" y="21082"/>
                  </a:cubicBezTo>
                  <a:lnTo>
                    <a:pt x="162941" y="21082"/>
                  </a:lnTo>
                  <a:lnTo>
                    <a:pt x="162941" y="10541"/>
                  </a:lnTo>
                  <a:lnTo>
                    <a:pt x="162941" y="21082"/>
                  </a:lnTo>
                  <a:cubicBezTo>
                    <a:pt x="84582" y="21082"/>
                    <a:pt x="21082" y="84582"/>
                    <a:pt x="21082" y="162941"/>
                  </a:cubicBezTo>
                  <a:close/>
                </a:path>
              </a:pathLst>
            </a:custGeom>
            <a:solidFill>
              <a:srgbClr val="414A70"/>
            </a:solidFill>
          </p:spPr>
        </p:sp>
      </p:grpSp>
      <p:sp>
        <p:nvSpPr>
          <p:cNvPr name="TextBox 24" id="24"/>
          <p:cNvSpPr txBox="true"/>
          <p:nvPr/>
        </p:nvSpPr>
        <p:spPr>
          <a:xfrm rot="0">
            <a:off x="11596151" y="2948761"/>
            <a:ext cx="26670" cy="394335"/>
          </a:xfrm>
          <a:prstGeom prst="rect">
            <a:avLst/>
          </a:prstGeom>
        </p:spPr>
        <p:txBody>
          <a:bodyPr anchor="t" rtlCol="false" tIns="0" lIns="0" bIns="0" rIns="0">
            <a:spAutoFit/>
          </a:bodyPr>
          <a:lstStyle/>
          <a:p>
            <a:pPr algn="ctr">
              <a:lnSpc>
                <a:spcPts val="3749"/>
              </a:lnSpc>
            </a:pPr>
            <a:r>
              <a:rPr lang="en-US" sz="3000">
                <a:solidFill>
                  <a:srgbClr val="EBECEF"/>
                </a:solidFill>
                <a:latin typeface="Fraunces"/>
                <a:ea typeface="Fraunces"/>
                <a:cs typeface="Fraunces"/>
                <a:sym typeface="Fraunces"/>
              </a:rPr>
              <a:t>3</a:t>
            </a:r>
          </a:p>
        </p:txBody>
      </p:sp>
      <p:sp>
        <p:nvSpPr>
          <p:cNvPr name="TextBox 25" id="25"/>
          <p:cNvSpPr txBox="true"/>
          <p:nvPr/>
        </p:nvSpPr>
        <p:spPr>
          <a:xfrm rot="0">
            <a:off x="12240577" y="2988499"/>
            <a:ext cx="2844135" cy="711636"/>
          </a:xfrm>
          <a:prstGeom prst="rect">
            <a:avLst/>
          </a:prstGeom>
        </p:spPr>
        <p:txBody>
          <a:bodyPr anchor="t" rtlCol="false" tIns="0" lIns="0" bIns="0" rIns="0">
            <a:spAutoFit/>
          </a:bodyPr>
          <a:lstStyle/>
          <a:p>
            <a:pPr algn="l">
              <a:lnSpc>
                <a:spcPts val="3124"/>
              </a:lnSpc>
            </a:pPr>
            <a:r>
              <a:rPr lang="en-US" sz="2499">
                <a:solidFill>
                  <a:srgbClr val="EBECEF"/>
                </a:solidFill>
                <a:latin typeface="Fraunces"/>
                <a:ea typeface="Fraunces"/>
                <a:cs typeface="Fraunces"/>
                <a:sym typeface="Fraunces"/>
              </a:rPr>
              <a:t>Rotational Movement</a:t>
            </a:r>
          </a:p>
        </p:txBody>
      </p:sp>
      <p:sp>
        <p:nvSpPr>
          <p:cNvPr name="TextBox 26" id="26"/>
          <p:cNvSpPr txBox="true"/>
          <p:nvPr/>
        </p:nvSpPr>
        <p:spPr>
          <a:xfrm rot="0">
            <a:off x="12240577" y="3858101"/>
            <a:ext cx="2844135" cy="5684580"/>
          </a:xfrm>
          <a:prstGeom prst="rect">
            <a:avLst/>
          </a:prstGeom>
        </p:spPr>
        <p:txBody>
          <a:bodyPr anchor="t" rtlCol="false" tIns="0" lIns="0" bIns="0" rIns="0">
            <a:spAutoFit/>
          </a:bodyPr>
          <a:lstStyle/>
          <a:p>
            <a:pPr algn="l">
              <a:lnSpc>
                <a:spcPts val="3200"/>
              </a:lnSpc>
            </a:pPr>
            <a:r>
              <a:rPr lang="en-US" sz="2000">
                <a:solidFill>
                  <a:srgbClr val="EBECEF"/>
                </a:solidFill>
                <a:latin typeface="Arimo"/>
                <a:ea typeface="Arimo"/>
                <a:cs typeface="Arimo"/>
                <a:sym typeface="Arimo"/>
              </a:rPr>
              <a:t>Lateral movement occurs when the lift acts at an angle, causing the quadcopter to move to the right, left, forward, or backward. Rotational movement occurs when the propellers create different amounts of torque, causing the quadcopter to spin clockwise or counterclockwise.</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descr="drawing doodle vector"/>
          <p:cNvSpPr/>
          <p:nvPr/>
        </p:nvSpPr>
        <p:spPr>
          <a:xfrm flipH="false" flipV="false" rot="0">
            <a:off x="-163506"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Yellow Swirl Vibrant Doodle"/>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descr="Modern Scribble Circle"/>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descr="Modern Scribble Line"/>
          <p:cNvSpPr/>
          <p:nvPr/>
        </p:nvSpPr>
        <p:spPr>
          <a:xfrm flipH="false" flipV="false" rot="0">
            <a:off x="-1261557"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3893283" y="482933"/>
            <a:ext cx="8804077" cy="960753"/>
          </a:xfrm>
          <a:prstGeom prst="rect">
            <a:avLst/>
          </a:prstGeom>
        </p:spPr>
        <p:txBody>
          <a:bodyPr anchor="t" rtlCol="false" tIns="0" lIns="0" bIns="0" rIns="0">
            <a:spAutoFit/>
          </a:bodyPr>
          <a:lstStyle/>
          <a:p>
            <a:pPr algn="ctr">
              <a:lnSpc>
                <a:spcPts val="7209"/>
              </a:lnSpc>
              <a:spcBef>
                <a:spcPct val="0"/>
              </a:spcBef>
            </a:pPr>
            <a:r>
              <a:rPr lang="en-US" sz="6999">
                <a:solidFill>
                  <a:srgbClr val="000000"/>
                </a:solidFill>
                <a:latin typeface="Canva Sans Bold"/>
                <a:ea typeface="Canva Sans Bold"/>
                <a:cs typeface="Canva Sans Bold"/>
                <a:sym typeface="Canva Sans Bold"/>
              </a:rPr>
              <a:t>Unscewing Of Image</a:t>
            </a:r>
          </a:p>
        </p:txBody>
      </p:sp>
      <p:sp>
        <p:nvSpPr>
          <p:cNvPr name="TextBox 8" id="8"/>
          <p:cNvSpPr txBox="true"/>
          <p:nvPr/>
        </p:nvSpPr>
        <p:spPr>
          <a:xfrm rot="0">
            <a:off x="1028700" y="2043019"/>
            <a:ext cx="14409864" cy="1057910"/>
          </a:xfrm>
          <a:prstGeom prst="rect">
            <a:avLst/>
          </a:prstGeom>
        </p:spPr>
        <p:txBody>
          <a:bodyPr anchor="t" rtlCol="false" tIns="0" lIns="0" bIns="0" rIns="0">
            <a:spAutoFit/>
          </a:bodyPr>
          <a:lstStyle/>
          <a:p>
            <a:pPr algn="just">
              <a:lnSpc>
                <a:spcPts val="4119"/>
              </a:lnSpc>
              <a:spcBef>
                <a:spcPct val="0"/>
              </a:spcBef>
            </a:pPr>
            <a:r>
              <a:rPr lang="en-US" sz="3999">
                <a:solidFill>
                  <a:srgbClr val="000000"/>
                </a:solidFill>
                <a:latin typeface="Canva Sans"/>
                <a:ea typeface="Canva Sans"/>
                <a:cs typeface="Canva Sans"/>
                <a:sym typeface="Canva Sans"/>
              </a:rPr>
              <a:t>Skewed images are common in various scenarios and can impact the accuracy of computer vision tasks</a:t>
            </a:r>
          </a:p>
        </p:txBody>
      </p:sp>
      <p:sp>
        <p:nvSpPr>
          <p:cNvPr name="TextBox 9" id="9"/>
          <p:cNvSpPr txBox="true"/>
          <p:nvPr/>
        </p:nvSpPr>
        <p:spPr>
          <a:xfrm rot="0">
            <a:off x="1028700" y="3158079"/>
            <a:ext cx="17259300" cy="975233"/>
          </a:xfrm>
          <a:prstGeom prst="rect">
            <a:avLst/>
          </a:prstGeom>
        </p:spPr>
        <p:txBody>
          <a:bodyPr anchor="t" rtlCol="false" tIns="0" lIns="0" bIns="0" rIns="0">
            <a:spAutoFit/>
          </a:bodyPr>
          <a:lstStyle/>
          <a:p>
            <a:pPr algn="l">
              <a:lnSpc>
                <a:spcPts val="3810"/>
              </a:lnSpc>
              <a:spcBef>
                <a:spcPct val="0"/>
              </a:spcBef>
            </a:pPr>
            <a:r>
              <a:rPr lang="en-US" sz="3699">
                <a:solidFill>
                  <a:srgbClr val="000000"/>
                </a:solidFill>
                <a:latin typeface="Canva Sans"/>
                <a:ea typeface="Canva Sans"/>
                <a:cs typeface="Canva Sans"/>
                <a:sym typeface="Canva Sans"/>
              </a:rPr>
              <a:t>We Utilizes the color orientation detection for precise skew angle identification.</a:t>
            </a:r>
          </a:p>
        </p:txBody>
      </p:sp>
      <p:sp>
        <p:nvSpPr>
          <p:cNvPr name="TextBox 10" id="10"/>
          <p:cNvSpPr txBox="true"/>
          <p:nvPr/>
        </p:nvSpPr>
        <p:spPr>
          <a:xfrm rot="0">
            <a:off x="1028700" y="5390262"/>
            <a:ext cx="17259300" cy="1015492"/>
          </a:xfrm>
          <a:prstGeom prst="rect">
            <a:avLst/>
          </a:prstGeom>
        </p:spPr>
        <p:txBody>
          <a:bodyPr anchor="t" rtlCol="false" tIns="0" lIns="0" bIns="0" rIns="0">
            <a:spAutoFit/>
          </a:bodyPr>
          <a:lstStyle/>
          <a:p>
            <a:pPr algn="l">
              <a:lnSpc>
                <a:spcPts val="3913"/>
              </a:lnSpc>
              <a:spcBef>
                <a:spcPct val="0"/>
              </a:spcBef>
            </a:pPr>
            <a:r>
              <a:rPr lang="en-US" sz="3799">
                <a:solidFill>
                  <a:srgbClr val="000000"/>
                </a:solidFill>
                <a:latin typeface="Canva Sans"/>
                <a:ea typeface="Canva Sans"/>
                <a:cs typeface="Canva Sans"/>
                <a:sym typeface="Canva Sans"/>
              </a:rPr>
              <a:t>Then we employs a rotation function to unskew images, enhancing their visual representation.</a:t>
            </a:r>
          </a:p>
        </p:txBody>
      </p:sp>
      <p:sp>
        <p:nvSpPr>
          <p:cNvPr name="TextBox 11" id="11"/>
          <p:cNvSpPr txBox="true"/>
          <p:nvPr/>
        </p:nvSpPr>
        <p:spPr>
          <a:xfrm rot="0">
            <a:off x="1028700" y="7075597"/>
            <a:ext cx="17259300" cy="1015492"/>
          </a:xfrm>
          <a:prstGeom prst="rect">
            <a:avLst/>
          </a:prstGeom>
        </p:spPr>
        <p:txBody>
          <a:bodyPr anchor="t" rtlCol="false" tIns="0" lIns="0" bIns="0" rIns="0">
            <a:spAutoFit/>
          </a:bodyPr>
          <a:lstStyle/>
          <a:p>
            <a:pPr algn="l">
              <a:lnSpc>
                <a:spcPts val="3913"/>
              </a:lnSpc>
              <a:spcBef>
                <a:spcPct val="0"/>
              </a:spcBef>
            </a:pPr>
            <a:r>
              <a:rPr lang="en-US" sz="3799">
                <a:solidFill>
                  <a:srgbClr val="000000"/>
                </a:solidFill>
                <a:latin typeface="Canva Sans"/>
                <a:ea typeface="Canva Sans"/>
                <a:cs typeface="Canva Sans"/>
                <a:sym typeface="Canva Sans"/>
              </a:rPr>
              <a:t>Unskewing is done because it improves image alignment for better interpretation and downstream processing</a:t>
            </a:r>
          </a:p>
        </p:txBody>
      </p:sp>
      <p:sp>
        <p:nvSpPr>
          <p:cNvPr name="TextBox 12" id="12"/>
          <p:cNvSpPr txBox="true"/>
          <p:nvPr/>
        </p:nvSpPr>
        <p:spPr>
          <a:xfrm rot="0">
            <a:off x="1028700" y="4190462"/>
            <a:ext cx="15544443" cy="1036701"/>
          </a:xfrm>
          <a:prstGeom prst="rect">
            <a:avLst/>
          </a:prstGeom>
        </p:spPr>
        <p:txBody>
          <a:bodyPr anchor="t" rtlCol="false" tIns="0" lIns="0" bIns="0" rIns="0">
            <a:spAutoFit/>
          </a:bodyPr>
          <a:lstStyle/>
          <a:p>
            <a:pPr algn="just">
              <a:lnSpc>
                <a:spcPts val="4017"/>
              </a:lnSpc>
              <a:spcBef>
                <a:spcPct val="0"/>
              </a:spcBef>
            </a:pPr>
            <a:r>
              <a:rPr lang="en-US" sz="3900">
                <a:solidFill>
                  <a:srgbClr val="000000"/>
                </a:solidFill>
                <a:latin typeface="Canva Sans"/>
                <a:ea typeface="Canva Sans"/>
                <a:cs typeface="Canva Sans"/>
                <a:sym typeface="Canva Sans"/>
              </a:rPr>
              <a:t>Here Color traversal along horizontal and vertical midline pixel is used to identify the orientation, ensuring accurate unskewing.</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descr="drawing doodle vector"/>
          <p:cNvSpPr/>
          <p:nvPr/>
        </p:nvSpPr>
        <p:spPr>
          <a:xfrm flipH="false" flipV="false" rot="0">
            <a:off x="-163506"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Yellow Swirl Vibrant Doodle"/>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descr="Modern Scribble Circle"/>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descr="Modern Scribble Line"/>
          <p:cNvSpPr/>
          <p:nvPr/>
        </p:nvSpPr>
        <p:spPr>
          <a:xfrm flipH="false" flipV="false" rot="0">
            <a:off x="-1261557"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3133450" y="0"/>
            <a:ext cx="10607907" cy="10287000"/>
          </a:xfrm>
          <a:custGeom>
            <a:avLst/>
            <a:gdLst/>
            <a:ahLst/>
            <a:cxnLst/>
            <a:rect r="r" b="b" t="t" l="l"/>
            <a:pathLst>
              <a:path h="10287000" w="10607907">
                <a:moveTo>
                  <a:pt x="0" y="0"/>
                </a:moveTo>
                <a:lnTo>
                  <a:pt x="10607907" y="0"/>
                </a:lnTo>
                <a:lnTo>
                  <a:pt x="10607907" y="10287000"/>
                </a:lnTo>
                <a:lnTo>
                  <a:pt x="0" y="10287000"/>
                </a:lnTo>
                <a:lnTo>
                  <a:pt x="0" y="0"/>
                </a:lnTo>
                <a:close/>
              </a:path>
            </a:pathLst>
          </a:custGeom>
          <a:blipFill>
            <a:blip r:embed="rId11"/>
            <a:stretch>
              <a:fillRect l="-281" t="0" r="-281" b="0"/>
            </a:stretch>
          </a:blipFill>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descr="drawing doodle vector"/>
          <p:cNvSpPr/>
          <p:nvPr/>
        </p:nvSpPr>
        <p:spPr>
          <a:xfrm flipH="false" flipV="false" rot="0">
            <a:off x="-163506"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Yellow Swirl Vibrant Doodle"/>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descr="Modern Scribble Circle"/>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descr="Modern Scribble Line"/>
          <p:cNvSpPr/>
          <p:nvPr/>
        </p:nvSpPr>
        <p:spPr>
          <a:xfrm flipH="false" flipV="false" rot="0">
            <a:off x="-1261557"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872770" y="2824044"/>
            <a:ext cx="5697022" cy="5708866"/>
          </a:xfrm>
          <a:custGeom>
            <a:avLst/>
            <a:gdLst/>
            <a:ahLst/>
            <a:cxnLst/>
            <a:rect r="r" b="b" t="t" l="l"/>
            <a:pathLst>
              <a:path h="5708866" w="5697022">
                <a:moveTo>
                  <a:pt x="0" y="0"/>
                </a:moveTo>
                <a:lnTo>
                  <a:pt x="5697021" y="0"/>
                </a:lnTo>
                <a:lnTo>
                  <a:pt x="5697021" y="5708866"/>
                </a:lnTo>
                <a:lnTo>
                  <a:pt x="0" y="5708866"/>
                </a:lnTo>
                <a:lnTo>
                  <a:pt x="0" y="0"/>
                </a:lnTo>
                <a:close/>
              </a:path>
            </a:pathLst>
          </a:custGeom>
          <a:blipFill>
            <a:blip r:embed="rId11"/>
            <a:stretch>
              <a:fillRect l="0" t="0" r="0" b="0"/>
            </a:stretch>
          </a:blipFill>
        </p:spPr>
      </p:sp>
      <p:sp>
        <p:nvSpPr>
          <p:cNvPr name="Freeform 8" id="8"/>
          <p:cNvSpPr/>
          <p:nvPr/>
        </p:nvSpPr>
        <p:spPr>
          <a:xfrm flipH="false" flipV="false" rot="0">
            <a:off x="11288629" y="2824044"/>
            <a:ext cx="5970671" cy="5970671"/>
          </a:xfrm>
          <a:custGeom>
            <a:avLst/>
            <a:gdLst/>
            <a:ahLst/>
            <a:cxnLst/>
            <a:rect r="r" b="b" t="t" l="l"/>
            <a:pathLst>
              <a:path h="5970671" w="5970671">
                <a:moveTo>
                  <a:pt x="0" y="0"/>
                </a:moveTo>
                <a:lnTo>
                  <a:pt x="5970671" y="0"/>
                </a:lnTo>
                <a:lnTo>
                  <a:pt x="5970671" y="5970671"/>
                </a:lnTo>
                <a:lnTo>
                  <a:pt x="0" y="5970671"/>
                </a:lnTo>
                <a:lnTo>
                  <a:pt x="0" y="0"/>
                </a:lnTo>
                <a:close/>
              </a:path>
            </a:pathLst>
          </a:custGeom>
          <a:blipFill>
            <a:blip r:embed="rId12"/>
            <a:stretch>
              <a:fillRect l="0" t="0" r="0" b="0"/>
            </a:stretch>
          </a:blipFill>
        </p:spPr>
      </p:sp>
      <p:sp>
        <p:nvSpPr>
          <p:cNvPr name="TextBox 9" id="9"/>
          <p:cNvSpPr txBox="true"/>
          <p:nvPr/>
        </p:nvSpPr>
        <p:spPr>
          <a:xfrm rot="0">
            <a:off x="1780925" y="1560934"/>
            <a:ext cx="2212419" cy="759078"/>
          </a:xfrm>
          <a:prstGeom prst="rect">
            <a:avLst/>
          </a:prstGeom>
        </p:spPr>
        <p:txBody>
          <a:bodyPr anchor="t" rtlCol="false" tIns="0" lIns="0" bIns="0" rIns="0">
            <a:spAutoFit/>
          </a:bodyPr>
          <a:lstStyle/>
          <a:p>
            <a:pPr algn="ctr">
              <a:lnSpc>
                <a:spcPts val="5767"/>
              </a:lnSpc>
              <a:spcBef>
                <a:spcPct val="0"/>
              </a:spcBef>
            </a:pPr>
            <a:r>
              <a:rPr lang="en-US" sz="5599">
                <a:solidFill>
                  <a:srgbClr val="000000"/>
                </a:solidFill>
                <a:latin typeface="Canva Sans Bold"/>
                <a:ea typeface="Canva Sans Bold"/>
                <a:cs typeface="Canva Sans Bold"/>
                <a:sym typeface="Canva Sans Bold"/>
              </a:rPr>
              <a:t>INPUT</a:t>
            </a:r>
          </a:p>
        </p:txBody>
      </p:sp>
      <p:sp>
        <p:nvSpPr>
          <p:cNvPr name="TextBox 10" id="10"/>
          <p:cNvSpPr txBox="true"/>
          <p:nvPr/>
        </p:nvSpPr>
        <p:spPr>
          <a:xfrm rot="0">
            <a:off x="12440059" y="1560934"/>
            <a:ext cx="2935367" cy="759078"/>
          </a:xfrm>
          <a:prstGeom prst="rect">
            <a:avLst/>
          </a:prstGeom>
        </p:spPr>
        <p:txBody>
          <a:bodyPr anchor="t" rtlCol="false" tIns="0" lIns="0" bIns="0" rIns="0">
            <a:spAutoFit/>
          </a:bodyPr>
          <a:lstStyle/>
          <a:p>
            <a:pPr algn="ctr">
              <a:lnSpc>
                <a:spcPts val="5767"/>
              </a:lnSpc>
              <a:spcBef>
                <a:spcPct val="0"/>
              </a:spcBef>
            </a:pPr>
            <a:r>
              <a:rPr lang="en-US" sz="5599">
                <a:solidFill>
                  <a:srgbClr val="000000"/>
                </a:solidFill>
                <a:latin typeface="Canva Sans Bold"/>
                <a:ea typeface="Canva Sans Bold"/>
                <a:cs typeface="Canva Sans Bold"/>
                <a:sym typeface="Canva Sans Bold"/>
              </a:rPr>
              <a:t>OUTPUT</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986843" y="8340538"/>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2329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1403408">
            <a:off x="14370150" y="-2567996"/>
            <a:ext cx="4292424" cy="3870986"/>
          </a:xfrm>
          <a:custGeom>
            <a:avLst/>
            <a:gdLst/>
            <a:ahLst/>
            <a:cxnLst/>
            <a:rect r="r" b="b" t="t" l="l"/>
            <a:pathLst>
              <a:path h="3870986" w="4292424">
                <a:moveTo>
                  <a:pt x="0" y="0"/>
                </a:moveTo>
                <a:lnTo>
                  <a:pt x="4292424" y="0"/>
                </a:lnTo>
                <a:lnTo>
                  <a:pt x="4292424" y="3870987"/>
                </a:lnTo>
                <a:lnTo>
                  <a:pt x="0" y="387098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7" id="7"/>
          <p:cNvSpPr txBox="true"/>
          <p:nvPr/>
        </p:nvSpPr>
        <p:spPr>
          <a:xfrm rot="0">
            <a:off x="3956424" y="-171450"/>
            <a:ext cx="9206905" cy="1566544"/>
          </a:xfrm>
          <a:prstGeom prst="rect">
            <a:avLst/>
          </a:prstGeom>
        </p:spPr>
        <p:txBody>
          <a:bodyPr anchor="t" rtlCol="false" tIns="0" lIns="0" bIns="0" rIns="0">
            <a:spAutoFit/>
          </a:bodyPr>
          <a:lstStyle/>
          <a:p>
            <a:pPr algn="ctr">
              <a:lnSpc>
                <a:spcPts val="12880"/>
              </a:lnSpc>
            </a:pPr>
            <a:r>
              <a:rPr lang="en-US" sz="9200" u="sng">
                <a:solidFill>
                  <a:srgbClr val="000000"/>
                </a:solidFill>
                <a:latin typeface="Canva Sans Bold"/>
                <a:ea typeface="Canva Sans Bold"/>
                <a:cs typeface="Canva Sans Bold"/>
                <a:sym typeface="Canva Sans Bold"/>
              </a:rPr>
              <a:t>Pose Estimation</a:t>
            </a:r>
          </a:p>
        </p:txBody>
      </p:sp>
      <p:sp>
        <p:nvSpPr>
          <p:cNvPr name="TextBox 8" id="8"/>
          <p:cNvSpPr txBox="true"/>
          <p:nvPr/>
        </p:nvSpPr>
        <p:spPr>
          <a:xfrm rot="0">
            <a:off x="786795" y="1458096"/>
            <a:ext cx="16714409" cy="7981950"/>
          </a:xfrm>
          <a:prstGeom prst="rect">
            <a:avLst/>
          </a:prstGeom>
        </p:spPr>
        <p:txBody>
          <a:bodyPr anchor="t" rtlCol="false" tIns="0" lIns="0" bIns="0" rIns="0">
            <a:spAutoFit/>
          </a:bodyPr>
          <a:lstStyle/>
          <a:p>
            <a:pPr algn="just">
              <a:lnSpc>
                <a:spcPts val="5250"/>
              </a:lnSpc>
            </a:pPr>
            <a:r>
              <a:rPr lang="en-US" sz="3750">
                <a:solidFill>
                  <a:srgbClr val="000000"/>
                </a:solidFill>
                <a:latin typeface="Canva Sans"/>
                <a:ea typeface="Canva Sans"/>
                <a:cs typeface="Canva Sans"/>
                <a:sym typeface="Canva Sans"/>
              </a:rPr>
              <a:t>Pose estimation is a computer vision task that involves determining the spatial positions of key points or joints on a person or object in images or videos. These key points typically correspond to specific anatomical landmarks, such as joints or other distinctive features. The primary objective of pose estimation is to understand and represent the orientation, position, and configuration of the detected object or person. </a:t>
            </a:r>
          </a:p>
          <a:p>
            <a:pPr algn="just">
              <a:lnSpc>
                <a:spcPts val="5250"/>
              </a:lnSpc>
            </a:pPr>
            <a:r>
              <a:rPr lang="en-US" sz="3750">
                <a:solidFill>
                  <a:srgbClr val="000000"/>
                </a:solidFill>
                <a:latin typeface="Canva Sans"/>
                <a:ea typeface="Canva Sans"/>
                <a:cs typeface="Canva Sans"/>
                <a:sym typeface="Canva Sans"/>
              </a:rPr>
              <a:t>It also has diverse applications across various domains, including human-computer interaction, augmented reality, healthcare, sports analytics, and security. It plays a crucial role in understanding and interpreting the body language, movements, and gestures of humans or objects in visual data.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descr="Yellow Swirl Vibrant Doodle"/>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Abstract Scribble Pattern"/>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descr="Dopamine Brights Crayon Scribbles Vibrant Squiggle"/>
          <p:cNvSpPr/>
          <p:nvPr/>
        </p:nvSpPr>
        <p:spPr>
          <a:xfrm flipH="false" flipV="false" rot="0">
            <a:off x="0" y="-1968490"/>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descr="Soft Scribble Heart"/>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632110" y="676777"/>
            <a:ext cx="15896431" cy="1084845"/>
          </a:xfrm>
          <a:prstGeom prst="rect">
            <a:avLst/>
          </a:prstGeom>
        </p:spPr>
        <p:txBody>
          <a:bodyPr anchor="t" rtlCol="false" tIns="0" lIns="0" bIns="0" rIns="0">
            <a:spAutoFit/>
          </a:bodyPr>
          <a:lstStyle/>
          <a:p>
            <a:pPr algn="ctr">
              <a:lnSpc>
                <a:spcPts val="7643"/>
              </a:lnSpc>
            </a:pPr>
            <a:r>
              <a:rPr lang="en-US" sz="9675">
                <a:solidFill>
                  <a:srgbClr val="000000"/>
                </a:solidFill>
                <a:latin typeface="Canva Sans Italics"/>
                <a:ea typeface="Canva Sans Italics"/>
                <a:cs typeface="Canva Sans Italics"/>
                <a:sym typeface="Canva Sans Italics"/>
              </a:rPr>
              <a:t>Hybrid Image</a:t>
            </a:r>
          </a:p>
        </p:txBody>
      </p:sp>
      <p:sp>
        <p:nvSpPr>
          <p:cNvPr name="TextBox 8" id="8"/>
          <p:cNvSpPr txBox="true"/>
          <p:nvPr/>
        </p:nvSpPr>
        <p:spPr>
          <a:xfrm rot="0">
            <a:off x="632110" y="2343064"/>
            <a:ext cx="17259300" cy="7877607"/>
          </a:xfrm>
          <a:prstGeom prst="rect">
            <a:avLst/>
          </a:prstGeom>
        </p:spPr>
        <p:txBody>
          <a:bodyPr anchor="t" rtlCol="false" tIns="0" lIns="0" bIns="0" rIns="0">
            <a:spAutoFit/>
          </a:bodyPr>
          <a:lstStyle/>
          <a:p>
            <a:pPr algn="ctr">
              <a:lnSpc>
                <a:spcPts val="5226"/>
              </a:lnSpc>
            </a:pPr>
            <a:r>
              <a:rPr lang="en-US" sz="3733">
                <a:solidFill>
                  <a:srgbClr val="000000"/>
                </a:solidFill>
                <a:latin typeface="Canva Sans Bold Italics"/>
                <a:ea typeface="Canva Sans Bold Italics"/>
                <a:cs typeface="Canva Sans Bold Italics"/>
                <a:sym typeface="Canva Sans Bold Italics"/>
              </a:rPr>
              <a:t>Hybrid images combine t</a:t>
            </a:r>
            <a:r>
              <a:rPr lang="en-US" sz="3733">
                <a:solidFill>
                  <a:srgbClr val="000000"/>
                </a:solidFill>
                <a:latin typeface="Canva Sans Bold Italics"/>
                <a:ea typeface="Canva Sans Bold Italics"/>
                <a:cs typeface="Canva Sans Bold Italics"/>
                <a:sym typeface="Canva Sans Bold Italics"/>
              </a:rPr>
              <a:t>he low-frequency information from one image with the high-frequency information from another, creating a unique visual illusion.</a:t>
            </a:r>
          </a:p>
          <a:p>
            <a:pPr algn="ctr">
              <a:lnSpc>
                <a:spcPts val="5226"/>
              </a:lnSpc>
            </a:pPr>
          </a:p>
          <a:p>
            <a:pPr algn="l">
              <a:lnSpc>
                <a:spcPts val="5226"/>
              </a:lnSpc>
            </a:pPr>
            <a:r>
              <a:rPr lang="en-US" sz="3733">
                <a:solidFill>
                  <a:srgbClr val="000000"/>
                </a:solidFill>
                <a:latin typeface="Canva Sans Italics"/>
                <a:ea typeface="Canva Sans Italics"/>
                <a:cs typeface="Canva Sans Italics"/>
                <a:sym typeface="Canva Sans Italics"/>
              </a:rPr>
              <a:t>                                                     </a:t>
            </a:r>
            <a:r>
              <a:rPr lang="en-US" sz="3733">
                <a:solidFill>
                  <a:srgbClr val="000000"/>
                </a:solidFill>
                <a:latin typeface="Canva Sans Italics"/>
                <a:ea typeface="Canva Sans Italics"/>
                <a:cs typeface="Canva Sans Italics"/>
                <a:sym typeface="Canva Sans Italics"/>
              </a:rPr>
              <a:t>Cre</a:t>
            </a:r>
            <a:r>
              <a:rPr lang="en-US" sz="3733">
                <a:solidFill>
                  <a:srgbClr val="000000"/>
                </a:solidFill>
                <a:latin typeface="Canva Sans Italics"/>
                <a:ea typeface="Canva Sans Italics"/>
                <a:cs typeface="Canva Sans Italics"/>
                <a:sym typeface="Canva Sans Italics"/>
              </a:rPr>
              <a:t>ating Hybrid Images:</a:t>
            </a:r>
          </a:p>
          <a:p>
            <a:pPr algn="l" marL="1611912" indent="-537304" lvl="2">
              <a:lnSpc>
                <a:spcPts val="5226"/>
              </a:lnSpc>
              <a:buFont typeface="Arial"/>
              <a:buChar char="⚬"/>
            </a:pPr>
            <a:r>
              <a:rPr lang="en-US" sz="3733">
                <a:solidFill>
                  <a:srgbClr val="000000"/>
                </a:solidFill>
                <a:latin typeface="Canva Sans Italics"/>
                <a:ea typeface="Canva Sans Italics"/>
                <a:cs typeface="Canva Sans Italics"/>
                <a:sym typeface="Canva Sans Italics"/>
              </a:rPr>
              <a:t>Concept: The creation of hybrid images involves the strategic combination of low-pass and high-pass filters.</a:t>
            </a:r>
          </a:p>
          <a:p>
            <a:pPr algn="l" marL="1611912" indent="-537304" lvl="2">
              <a:lnSpc>
                <a:spcPts val="5226"/>
              </a:lnSpc>
              <a:buFont typeface="Arial"/>
              <a:buChar char="⚬"/>
            </a:pPr>
            <a:r>
              <a:rPr lang="en-US" sz="3733">
                <a:solidFill>
                  <a:srgbClr val="000000"/>
                </a:solidFill>
                <a:latin typeface="Canva Sans Italics"/>
                <a:ea typeface="Canva Sans Italics"/>
                <a:cs typeface="Canva Sans Italics"/>
                <a:sym typeface="Canva Sans Italics"/>
              </a:rPr>
              <a:t>Low-Pass Filter: Used to extract low-frequency components from one image, preserving overall structure and form.</a:t>
            </a:r>
          </a:p>
          <a:p>
            <a:pPr algn="l" marL="1611912" indent="-537304" lvl="2">
              <a:lnSpc>
                <a:spcPts val="5226"/>
              </a:lnSpc>
              <a:buFont typeface="Arial"/>
              <a:buChar char="⚬"/>
            </a:pPr>
            <a:r>
              <a:rPr lang="en-US" sz="3733">
                <a:solidFill>
                  <a:srgbClr val="000000"/>
                </a:solidFill>
                <a:latin typeface="Canva Sans Italics"/>
                <a:ea typeface="Canva Sans Italics"/>
                <a:cs typeface="Canva Sans Italics"/>
                <a:sym typeface="Canva Sans Italics"/>
              </a:rPr>
              <a:t>High-Pass Filter: Extracts high-frequency components from another image, capturing fine details and textures.</a:t>
            </a:r>
          </a:p>
          <a:p>
            <a:pPr algn="l">
              <a:lnSpc>
                <a:spcPts val="5226"/>
              </a:lnSpc>
            </a:pP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5037120" y="-1648901"/>
            <a:ext cx="4017146" cy="3158481"/>
          </a:xfrm>
          <a:custGeom>
            <a:avLst/>
            <a:gdLst/>
            <a:ahLst/>
            <a:cxnLst/>
            <a:rect r="r" b="b" t="t" l="l"/>
            <a:pathLst>
              <a:path h="3158481" w="4017146">
                <a:moveTo>
                  <a:pt x="0" y="0"/>
                </a:moveTo>
                <a:lnTo>
                  <a:pt x="4017146" y="0"/>
                </a:lnTo>
                <a:lnTo>
                  <a:pt x="4017146" y="3158481"/>
                </a:lnTo>
                <a:lnTo>
                  <a:pt x="0" y="31584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482107" y="-1392447"/>
            <a:ext cx="4224468" cy="2645573"/>
          </a:xfrm>
          <a:custGeom>
            <a:avLst/>
            <a:gdLst/>
            <a:ahLst/>
            <a:cxnLst/>
            <a:rect r="r" b="b" t="t" l="l"/>
            <a:pathLst>
              <a:path h="2645573" w="4224468">
                <a:moveTo>
                  <a:pt x="0" y="0"/>
                </a:moveTo>
                <a:lnTo>
                  <a:pt x="4224469" y="0"/>
                </a:lnTo>
                <a:lnTo>
                  <a:pt x="4224469" y="2645573"/>
                </a:lnTo>
                <a:lnTo>
                  <a:pt x="0" y="26455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8285780"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558320"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17259300" y="7433853"/>
            <a:ext cx="1794966" cy="1932669"/>
          </a:xfrm>
          <a:custGeom>
            <a:avLst/>
            <a:gdLst/>
            <a:ahLst/>
            <a:cxnLst/>
            <a:rect r="r" b="b" t="t" l="l"/>
            <a:pathLst>
              <a:path h="1932669" w="1794966">
                <a:moveTo>
                  <a:pt x="0" y="0"/>
                </a:moveTo>
                <a:lnTo>
                  <a:pt x="1794966" y="0"/>
                </a:lnTo>
                <a:lnTo>
                  <a:pt x="1794966" y="1932669"/>
                </a:lnTo>
                <a:lnTo>
                  <a:pt x="0" y="193266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3742362" y="135392"/>
            <a:ext cx="10829115" cy="9992375"/>
          </a:xfrm>
          <a:custGeom>
            <a:avLst/>
            <a:gdLst/>
            <a:ahLst/>
            <a:cxnLst/>
            <a:rect r="r" b="b" t="t" l="l"/>
            <a:pathLst>
              <a:path h="9992375" w="10829115">
                <a:moveTo>
                  <a:pt x="0" y="0"/>
                </a:moveTo>
                <a:lnTo>
                  <a:pt x="10829114" y="0"/>
                </a:lnTo>
                <a:lnTo>
                  <a:pt x="10829114" y="9992375"/>
                </a:lnTo>
                <a:lnTo>
                  <a:pt x="0" y="9992375"/>
                </a:lnTo>
                <a:lnTo>
                  <a:pt x="0" y="0"/>
                </a:lnTo>
                <a:close/>
              </a:path>
            </a:pathLst>
          </a:custGeom>
          <a:blipFill>
            <a:blip r:embed="rId12"/>
            <a:stretch>
              <a:fillRect l="0" t="0" r="0" b="0"/>
            </a:stretch>
          </a:blipFill>
        </p:spPr>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549240" y="8477715"/>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842403" y="-1534296"/>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5704185" y="-19354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02067" y="344920"/>
            <a:ext cx="17729280" cy="8913380"/>
          </a:xfrm>
          <a:custGeom>
            <a:avLst/>
            <a:gdLst/>
            <a:ahLst/>
            <a:cxnLst/>
            <a:rect r="r" b="b" t="t" l="l"/>
            <a:pathLst>
              <a:path h="8913380" w="17729280">
                <a:moveTo>
                  <a:pt x="0" y="0"/>
                </a:moveTo>
                <a:lnTo>
                  <a:pt x="17729280" y="0"/>
                </a:lnTo>
                <a:lnTo>
                  <a:pt x="17729280" y="8913380"/>
                </a:lnTo>
                <a:lnTo>
                  <a:pt x="0" y="8913380"/>
                </a:lnTo>
                <a:lnTo>
                  <a:pt x="0" y="0"/>
                </a:lnTo>
                <a:close/>
              </a:path>
            </a:pathLst>
          </a:custGeom>
          <a:blipFill>
            <a:blip r:embed="rId11"/>
            <a:stretch>
              <a:fillRect l="0" t="-2334" r="0" b="0"/>
            </a:stretch>
          </a:blipFill>
        </p:spPr>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513257" y="8477715"/>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2004659" y="-97527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5513257" y="-2415936"/>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02819" y="1378852"/>
            <a:ext cx="17211595" cy="7529296"/>
          </a:xfrm>
          <a:custGeom>
            <a:avLst/>
            <a:gdLst/>
            <a:ahLst/>
            <a:cxnLst/>
            <a:rect r="r" b="b" t="t" l="l"/>
            <a:pathLst>
              <a:path h="7529296" w="17211595">
                <a:moveTo>
                  <a:pt x="0" y="0"/>
                </a:moveTo>
                <a:lnTo>
                  <a:pt x="17211595" y="0"/>
                </a:lnTo>
                <a:lnTo>
                  <a:pt x="17211595" y="7529296"/>
                </a:lnTo>
                <a:lnTo>
                  <a:pt x="0" y="7529296"/>
                </a:lnTo>
                <a:lnTo>
                  <a:pt x="0" y="0"/>
                </a:lnTo>
                <a:close/>
              </a:path>
            </a:pathLst>
          </a:custGeom>
          <a:blipFill>
            <a:blip r:embed="rId11"/>
            <a:stretch>
              <a:fillRect l="0" t="0" r="0" b="-446"/>
            </a:stretch>
          </a:blipFill>
        </p:spPr>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descr="drawing doodle vector"/>
          <p:cNvSpPr/>
          <p:nvPr/>
        </p:nvSpPr>
        <p:spPr>
          <a:xfrm flipH="false" flipV="false" rot="0">
            <a:off x="-163506"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Yellow Swirl Vibrant Doodle"/>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descr="Modern Scribble Circle"/>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descr="Modern Scribble Line"/>
          <p:cNvSpPr/>
          <p:nvPr/>
        </p:nvSpPr>
        <p:spPr>
          <a:xfrm flipH="false" flipV="false" rot="0">
            <a:off x="-1261557"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0329024" y="3047526"/>
            <a:ext cx="7546643" cy="5348785"/>
          </a:xfrm>
          <a:custGeom>
            <a:avLst/>
            <a:gdLst/>
            <a:ahLst/>
            <a:cxnLst/>
            <a:rect r="r" b="b" t="t" l="l"/>
            <a:pathLst>
              <a:path h="5348785" w="7546643">
                <a:moveTo>
                  <a:pt x="0" y="0"/>
                </a:moveTo>
                <a:lnTo>
                  <a:pt x="7546643" y="0"/>
                </a:lnTo>
                <a:lnTo>
                  <a:pt x="7546643" y="5348786"/>
                </a:lnTo>
                <a:lnTo>
                  <a:pt x="0" y="5348786"/>
                </a:lnTo>
                <a:lnTo>
                  <a:pt x="0" y="0"/>
                </a:lnTo>
                <a:close/>
              </a:path>
            </a:pathLst>
          </a:custGeom>
          <a:blipFill>
            <a:blip r:embed="rId11"/>
            <a:stretch>
              <a:fillRect l="-2812" t="-662" r="0" b="-662"/>
            </a:stretch>
          </a:blipFill>
        </p:spPr>
      </p:sp>
      <p:sp>
        <p:nvSpPr>
          <p:cNvPr name="TextBox 8" id="8"/>
          <p:cNvSpPr txBox="true"/>
          <p:nvPr/>
        </p:nvSpPr>
        <p:spPr>
          <a:xfrm rot="0">
            <a:off x="5817334" y="600711"/>
            <a:ext cx="6653332" cy="960753"/>
          </a:xfrm>
          <a:prstGeom prst="rect">
            <a:avLst/>
          </a:prstGeom>
        </p:spPr>
        <p:txBody>
          <a:bodyPr anchor="t" rtlCol="false" tIns="0" lIns="0" bIns="0" rIns="0">
            <a:spAutoFit/>
          </a:bodyPr>
          <a:lstStyle/>
          <a:p>
            <a:pPr algn="ctr">
              <a:lnSpc>
                <a:spcPts val="7209"/>
              </a:lnSpc>
              <a:spcBef>
                <a:spcPct val="0"/>
              </a:spcBef>
            </a:pPr>
            <a:r>
              <a:rPr lang="en-US" sz="6999">
                <a:solidFill>
                  <a:srgbClr val="000000"/>
                </a:solidFill>
                <a:latin typeface="Canva Sans Bold"/>
                <a:ea typeface="Canva Sans Bold"/>
                <a:cs typeface="Canva Sans Bold"/>
                <a:sym typeface="Canva Sans Bold"/>
              </a:rPr>
              <a:t>ArUco Markers </a:t>
            </a:r>
          </a:p>
        </p:txBody>
      </p:sp>
      <p:sp>
        <p:nvSpPr>
          <p:cNvPr name="TextBox 9" id="9"/>
          <p:cNvSpPr txBox="true"/>
          <p:nvPr/>
        </p:nvSpPr>
        <p:spPr>
          <a:xfrm rot="0">
            <a:off x="659965" y="2757151"/>
            <a:ext cx="9133605" cy="5996211"/>
          </a:xfrm>
          <a:prstGeom prst="rect">
            <a:avLst/>
          </a:prstGeom>
        </p:spPr>
        <p:txBody>
          <a:bodyPr anchor="t" rtlCol="false" tIns="0" lIns="0" bIns="0" rIns="0">
            <a:spAutoFit/>
          </a:bodyPr>
          <a:lstStyle/>
          <a:p>
            <a:pPr algn="l">
              <a:lnSpc>
                <a:spcPts val="4327"/>
              </a:lnSpc>
              <a:spcBef>
                <a:spcPct val="0"/>
              </a:spcBef>
            </a:pPr>
            <a:r>
              <a:rPr lang="en-US" sz="4201">
                <a:solidFill>
                  <a:srgbClr val="000000"/>
                </a:solidFill>
                <a:latin typeface="Canva Sans"/>
                <a:ea typeface="Canva Sans"/>
                <a:cs typeface="Canva Sans"/>
                <a:sym typeface="Canva Sans"/>
              </a:rPr>
              <a:t>ArUco markers are a type of augmented reality (AR) markers that are widely used in computer vision applications. These markers are implanted with a unique identifying code and feature square black-and-white patterns. The ArUco library, an open-source library for detecting these markers, is frequently linked to the ArUco marker system. </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descr="drawing doodle vector"/>
          <p:cNvSpPr/>
          <p:nvPr/>
        </p:nvSpPr>
        <p:spPr>
          <a:xfrm flipH="false" flipV="false" rot="0">
            <a:off x="-163506"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Yellow Swirl Vibrant Doodle"/>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descr="Modern Scribble Circle"/>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descr="Modern Scribble Line"/>
          <p:cNvSpPr/>
          <p:nvPr/>
        </p:nvSpPr>
        <p:spPr>
          <a:xfrm flipH="false" flipV="false" rot="0">
            <a:off x="-1261557"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4386501" y="600711"/>
            <a:ext cx="9514999" cy="960753"/>
          </a:xfrm>
          <a:prstGeom prst="rect">
            <a:avLst/>
          </a:prstGeom>
        </p:spPr>
        <p:txBody>
          <a:bodyPr anchor="t" rtlCol="false" tIns="0" lIns="0" bIns="0" rIns="0">
            <a:spAutoFit/>
          </a:bodyPr>
          <a:lstStyle/>
          <a:p>
            <a:pPr algn="ctr">
              <a:lnSpc>
                <a:spcPts val="7209"/>
              </a:lnSpc>
              <a:spcBef>
                <a:spcPct val="0"/>
              </a:spcBef>
            </a:pPr>
            <a:r>
              <a:rPr lang="en-US" sz="6999">
                <a:solidFill>
                  <a:srgbClr val="000000"/>
                </a:solidFill>
                <a:latin typeface="Canva Sans Bold"/>
                <a:ea typeface="Canva Sans Bold"/>
                <a:cs typeface="Canva Sans Bold"/>
                <a:sym typeface="Canva Sans Bold"/>
              </a:rPr>
              <a:t>Detection Of Markers </a:t>
            </a:r>
          </a:p>
        </p:txBody>
      </p:sp>
      <p:sp>
        <p:nvSpPr>
          <p:cNvPr name="TextBox 8" id="8"/>
          <p:cNvSpPr txBox="true"/>
          <p:nvPr/>
        </p:nvSpPr>
        <p:spPr>
          <a:xfrm rot="0">
            <a:off x="1307458" y="2109702"/>
            <a:ext cx="15673084" cy="2211456"/>
          </a:xfrm>
          <a:prstGeom prst="rect">
            <a:avLst/>
          </a:prstGeom>
        </p:spPr>
        <p:txBody>
          <a:bodyPr anchor="t" rtlCol="false" tIns="0" lIns="0" bIns="0" rIns="0">
            <a:spAutoFit/>
          </a:bodyPr>
          <a:lstStyle/>
          <a:p>
            <a:pPr algn="just">
              <a:lnSpc>
                <a:spcPts val="4396"/>
              </a:lnSpc>
              <a:spcBef>
                <a:spcPct val="0"/>
              </a:spcBef>
            </a:pPr>
            <a:r>
              <a:rPr lang="en-US" sz="4268">
                <a:solidFill>
                  <a:srgbClr val="000000"/>
                </a:solidFill>
                <a:latin typeface="Canva Sans"/>
                <a:ea typeface="Canva Sans"/>
                <a:cs typeface="Canva Sans"/>
                <a:sym typeface="Canva Sans"/>
              </a:rPr>
              <a:t>It  involves using a computer vision library or algorithm to detect ArUco markers in the images. The ArUco library is a popular open-source library for this purpose. The main steps involved are:</a:t>
            </a:r>
          </a:p>
        </p:txBody>
      </p:sp>
      <p:sp>
        <p:nvSpPr>
          <p:cNvPr name="TextBox 9" id="9"/>
          <p:cNvSpPr txBox="true"/>
          <p:nvPr/>
        </p:nvSpPr>
        <p:spPr>
          <a:xfrm rot="0">
            <a:off x="1053515" y="4864084"/>
            <a:ext cx="15655179" cy="2657989"/>
          </a:xfrm>
          <a:prstGeom prst="rect">
            <a:avLst/>
          </a:prstGeom>
        </p:spPr>
        <p:txBody>
          <a:bodyPr anchor="t" rtlCol="false" tIns="0" lIns="0" bIns="0" rIns="0">
            <a:spAutoFit/>
          </a:bodyPr>
          <a:lstStyle/>
          <a:p>
            <a:pPr algn="l" marL="885222" indent="-442611" lvl="1">
              <a:lnSpc>
                <a:spcPts val="4223"/>
              </a:lnSpc>
              <a:buFont typeface="Arial"/>
              <a:buChar char="•"/>
            </a:pPr>
            <a:r>
              <a:rPr lang="en-US" sz="4100">
                <a:solidFill>
                  <a:srgbClr val="000000"/>
                </a:solidFill>
                <a:latin typeface="Canva Sans"/>
                <a:ea typeface="Canva Sans"/>
                <a:cs typeface="Canva Sans"/>
                <a:sym typeface="Canva Sans"/>
              </a:rPr>
              <a:t>Thresholding: Conversion of the image to a binary image</a:t>
            </a:r>
          </a:p>
          <a:p>
            <a:pPr algn="l" marL="885222" indent="-442611" lvl="1">
              <a:lnSpc>
                <a:spcPts val="4223"/>
              </a:lnSpc>
              <a:buFont typeface="Arial"/>
              <a:buChar char="•"/>
            </a:pPr>
            <a:r>
              <a:rPr lang="en-US" sz="4100">
                <a:solidFill>
                  <a:srgbClr val="000000"/>
                </a:solidFill>
                <a:latin typeface="Canva Sans"/>
                <a:ea typeface="Canva Sans"/>
                <a:cs typeface="Canva Sans"/>
                <a:sym typeface="Canva Sans"/>
              </a:rPr>
              <a:t>Contour Detection: Identify contours in the binary image.</a:t>
            </a:r>
          </a:p>
          <a:p>
            <a:pPr algn="l" marL="885222" indent="-442611" lvl="1">
              <a:lnSpc>
                <a:spcPts val="4223"/>
              </a:lnSpc>
              <a:buFont typeface="Arial"/>
              <a:buChar char="•"/>
            </a:pPr>
            <a:r>
              <a:rPr lang="en-US" sz="4100">
                <a:solidFill>
                  <a:srgbClr val="000000"/>
                </a:solidFill>
                <a:latin typeface="Canva Sans"/>
                <a:ea typeface="Canva Sans"/>
                <a:cs typeface="Canva Sans"/>
                <a:sym typeface="Canva Sans"/>
              </a:rPr>
              <a:t>Corner Detection: Extract corners from the contours.</a:t>
            </a:r>
          </a:p>
          <a:p>
            <a:pPr algn="l" marL="885222" indent="-442611" lvl="1">
              <a:lnSpc>
                <a:spcPts val="4223"/>
              </a:lnSpc>
              <a:buFont typeface="Arial"/>
              <a:buChar char="•"/>
            </a:pPr>
            <a:r>
              <a:rPr lang="en-US" sz="4100">
                <a:solidFill>
                  <a:srgbClr val="000000"/>
                </a:solidFill>
                <a:latin typeface="Canva Sans"/>
                <a:ea typeface="Canva Sans"/>
                <a:cs typeface="Canva Sans"/>
                <a:sym typeface="Canva Sans"/>
              </a:rPr>
              <a:t>Marker Identification: Check to see if the corner pattern corresponds with a recognized ArUco marking. </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5833990" y="-19354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0033221" y="3184827"/>
            <a:ext cx="6312951" cy="4745280"/>
          </a:xfrm>
          <a:custGeom>
            <a:avLst/>
            <a:gdLst/>
            <a:ahLst/>
            <a:cxnLst/>
            <a:rect r="r" b="b" t="t" l="l"/>
            <a:pathLst>
              <a:path h="4745280" w="6312951">
                <a:moveTo>
                  <a:pt x="0" y="0"/>
                </a:moveTo>
                <a:lnTo>
                  <a:pt x="6312951" y="0"/>
                </a:lnTo>
                <a:lnTo>
                  <a:pt x="6312951" y="4745281"/>
                </a:lnTo>
                <a:lnTo>
                  <a:pt x="0" y="4745281"/>
                </a:lnTo>
                <a:lnTo>
                  <a:pt x="0" y="0"/>
                </a:lnTo>
                <a:close/>
              </a:path>
            </a:pathLst>
          </a:custGeom>
          <a:blipFill>
            <a:blip r:embed="rId11"/>
            <a:stretch>
              <a:fillRect l="0" t="0" r="-14536" b="-16164"/>
            </a:stretch>
          </a:blipFill>
        </p:spPr>
      </p:sp>
      <p:sp>
        <p:nvSpPr>
          <p:cNvPr name="Freeform 8" id="8"/>
          <p:cNvSpPr/>
          <p:nvPr/>
        </p:nvSpPr>
        <p:spPr>
          <a:xfrm flipH="false" flipV="false" rot="0">
            <a:off x="507957" y="461666"/>
            <a:ext cx="8402793" cy="9563664"/>
          </a:xfrm>
          <a:custGeom>
            <a:avLst/>
            <a:gdLst/>
            <a:ahLst/>
            <a:cxnLst/>
            <a:rect r="r" b="b" t="t" l="l"/>
            <a:pathLst>
              <a:path h="9563664" w="8402793">
                <a:moveTo>
                  <a:pt x="0" y="0"/>
                </a:moveTo>
                <a:lnTo>
                  <a:pt x="8402792" y="0"/>
                </a:lnTo>
                <a:lnTo>
                  <a:pt x="8402792" y="9563664"/>
                </a:lnTo>
                <a:lnTo>
                  <a:pt x="0" y="9563664"/>
                </a:lnTo>
                <a:lnTo>
                  <a:pt x="0" y="0"/>
                </a:lnTo>
                <a:close/>
              </a:path>
            </a:pathLst>
          </a:custGeom>
          <a:blipFill>
            <a:blip r:embed="rId12"/>
            <a:stretch>
              <a:fillRect l="-530" t="-603" r="0" b="-342"/>
            </a:stretch>
          </a:blipFill>
        </p:spPr>
      </p:sp>
      <p:sp>
        <p:nvSpPr>
          <p:cNvPr name="TextBox 9" id="9"/>
          <p:cNvSpPr txBox="true"/>
          <p:nvPr/>
        </p:nvSpPr>
        <p:spPr>
          <a:xfrm rot="0">
            <a:off x="11818574" y="974740"/>
            <a:ext cx="3708202" cy="960753"/>
          </a:xfrm>
          <a:prstGeom prst="rect">
            <a:avLst/>
          </a:prstGeom>
        </p:spPr>
        <p:txBody>
          <a:bodyPr anchor="t" rtlCol="false" tIns="0" lIns="0" bIns="0" rIns="0">
            <a:spAutoFit/>
          </a:bodyPr>
          <a:lstStyle/>
          <a:p>
            <a:pPr algn="ctr">
              <a:lnSpc>
                <a:spcPts val="7209"/>
              </a:lnSpc>
              <a:spcBef>
                <a:spcPct val="0"/>
              </a:spcBef>
            </a:pPr>
            <a:r>
              <a:rPr lang="en-US" sz="6999">
                <a:solidFill>
                  <a:srgbClr val="000000"/>
                </a:solidFill>
                <a:latin typeface="Canva Sans Bold"/>
                <a:ea typeface="Canva Sans Bold"/>
                <a:cs typeface="Canva Sans Bold"/>
                <a:sym typeface="Canva Sans Bold"/>
              </a:rPr>
              <a:t>Example</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descr="drawing doodle vector"/>
          <p:cNvSpPr/>
          <p:nvPr/>
        </p:nvSpPr>
        <p:spPr>
          <a:xfrm flipH="false" flipV="false" rot="0">
            <a:off x="-163506"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Yellow Swirl Vibrant Doodle"/>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descr="Modern Scribble Circle"/>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descr="Modern Scribble Line"/>
          <p:cNvSpPr/>
          <p:nvPr/>
        </p:nvSpPr>
        <p:spPr>
          <a:xfrm flipH="false" flipV="false" rot="0">
            <a:off x="-1261557"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5387679" y="600711"/>
            <a:ext cx="7512643" cy="960753"/>
          </a:xfrm>
          <a:prstGeom prst="rect">
            <a:avLst/>
          </a:prstGeom>
        </p:spPr>
        <p:txBody>
          <a:bodyPr anchor="t" rtlCol="false" tIns="0" lIns="0" bIns="0" rIns="0">
            <a:spAutoFit/>
          </a:bodyPr>
          <a:lstStyle/>
          <a:p>
            <a:pPr algn="ctr">
              <a:lnSpc>
                <a:spcPts val="7209"/>
              </a:lnSpc>
              <a:spcBef>
                <a:spcPct val="0"/>
              </a:spcBef>
            </a:pPr>
            <a:r>
              <a:rPr lang="en-US" sz="6999">
                <a:solidFill>
                  <a:srgbClr val="000000"/>
                </a:solidFill>
                <a:latin typeface="Canva Sans Bold"/>
                <a:ea typeface="Canva Sans Bold"/>
                <a:cs typeface="Canva Sans Bold"/>
                <a:sym typeface="Canva Sans Bold"/>
              </a:rPr>
              <a:t>PID CONTROL</a:t>
            </a:r>
          </a:p>
        </p:txBody>
      </p:sp>
      <p:sp>
        <p:nvSpPr>
          <p:cNvPr name="TextBox 8" id="8"/>
          <p:cNvSpPr txBox="true"/>
          <p:nvPr/>
        </p:nvSpPr>
        <p:spPr>
          <a:xfrm rot="0">
            <a:off x="363072" y="1929049"/>
            <a:ext cx="17800670" cy="871347"/>
          </a:xfrm>
          <a:prstGeom prst="rect">
            <a:avLst/>
          </a:prstGeom>
        </p:spPr>
        <p:txBody>
          <a:bodyPr anchor="t" rtlCol="false" tIns="0" lIns="0" bIns="0" rIns="0">
            <a:spAutoFit/>
          </a:bodyPr>
          <a:lstStyle/>
          <a:p>
            <a:pPr algn="l">
              <a:lnSpc>
                <a:spcPts val="3399"/>
              </a:lnSpc>
              <a:spcBef>
                <a:spcPct val="0"/>
              </a:spcBef>
            </a:pPr>
            <a:r>
              <a:rPr lang="en-US" sz="3300">
                <a:solidFill>
                  <a:srgbClr val="000000"/>
                </a:solidFill>
                <a:latin typeface="Canva Sans"/>
                <a:ea typeface="Canva Sans"/>
                <a:cs typeface="Canva Sans"/>
                <a:sym typeface="Canva Sans"/>
              </a:rPr>
              <a:t>A PID Controller or a Proportional-Integral-Derivative controller is a control loop feedback mechanism (controller) widely used in industrial control systems.</a:t>
            </a:r>
          </a:p>
        </p:txBody>
      </p:sp>
      <p:sp>
        <p:nvSpPr>
          <p:cNvPr name="TextBox 9" id="9"/>
          <p:cNvSpPr txBox="true"/>
          <p:nvPr/>
        </p:nvSpPr>
        <p:spPr>
          <a:xfrm rot="0">
            <a:off x="363072" y="2890883"/>
            <a:ext cx="17924928" cy="1725930"/>
          </a:xfrm>
          <a:prstGeom prst="rect">
            <a:avLst/>
          </a:prstGeom>
        </p:spPr>
        <p:txBody>
          <a:bodyPr anchor="t" rtlCol="false" tIns="0" lIns="0" bIns="0" rIns="0">
            <a:spAutoFit/>
          </a:bodyPr>
          <a:lstStyle/>
          <a:p>
            <a:pPr algn="l">
              <a:lnSpc>
                <a:spcPts val="4620"/>
              </a:lnSpc>
            </a:pPr>
            <a:r>
              <a:rPr lang="en-US" sz="3300">
                <a:solidFill>
                  <a:srgbClr val="000000"/>
                </a:solidFill>
                <a:latin typeface="Canva Sans"/>
                <a:ea typeface="Canva Sans"/>
                <a:cs typeface="Canva Sans"/>
                <a:sym typeface="Canva Sans"/>
              </a:rPr>
              <a:t>A PID controller calculates an error value as the difference between a measured process variable and a desired setpoint (desired outcome). The controller attempts to minimize the error by adjusting the process through the use of a manipulated variable.</a:t>
            </a:r>
          </a:p>
        </p:txBody>
      </p:sp>
      <p:sp>
        <p:nvSpPr>
          <p:cNvPr name="TextBox 10" id="10"/>
          <p:cNvSpPr txBox="true"/>
          <p:nvPr/>
        </p:nvSpPr>
        <p:spPr>
          <a:xfrm rot="0">
            <a:off x="363072" y="4831126"/>
            <a:ext cx="17924928" cy="4300347"/>
          </a:xfrm>
          <a:prstGeom prst="rect">
            <a:avLst/>
          </a:prstGeom>
        </p:spPr>
        <p:txBody>
          <a:bodyPr anchor="t" rtlCol="false" tIns="0" lIns="0" bIns="0" rIns="0">
            <a:spAutoFit/>
          </a:bodyPr>
          <a:lstStyle/>
          <a:p>
            <a:pPr algn="l">
              <a:lnSpc>
                <a:spcPts val="3399"/>
              </a:lnSpc>
              <a:spcBef>
                <a:spcPct val="0"/>
              </a:spcBef>
            </a:pPr>
            <a:r>
              <a:rPr lang="en-US" sz="3300">
                <a:solidFill>
                  <a:srgbClr val="000000"/>
                </a:solidFill>
                <a:latin typeface="Canva Sans"/>
                <a:ea typeface="Canva Sans"/>
                <a:cs typeface="Canva Sans"/>
                <a:sym typeface="Canva Sans"/>
              </a:rPr>
              <a:t>The PID controller algorithm involves three separate constant parameters, and is accordingly sometimes called three-term control:</a:t>
            </a:r>
          </a:p>
          <a:p>
            <a:pPr algn="l">
              <a:lnSpc>
                <a:spcPts val="3399"/>
              </a:lnSpc>
              <a:spcBef>
                <a:spcPct val="0"/>
              </a:spcBef>
            </a:pPr>
            <a:r>
              <a:rPr lang="en-US" sz="3300">
                <a:solidFill>
                  <a:srgbClr val="000000"/>
                </a:solidFill>
                <a:latin typeface="Canva Sans"/>
                <a:ea typeface="Canva Sans"/>
                <a:cs typeface="Canva Sans"/>
                <a:sym typeface="Canva Sans"/>
              </a:rPr>
              <a:t>Proportional ( P)</a:t>
            </a:r>
          </a:p>
          <a:p>
            <a:pPr algn="l">
              <a:lnSpc>
                <a:spcPts val="3399"/>
              </a:lnSpc>
              <a:spcBef>
                <a:spcPct val="0"/>
              </a:spcBef>
            </a:pPr>
            <a:r>
              <a:rPr lang="en-US" sz="3300">
                <a:solidFill>
                  <a:srgbClr val="000000"/>
                </a:solidFill>
                <a:latin typeface="Canva Sans"/>
                <a:ea typeface="Canva Sans"/>
                <a:cs typeface="Canva Sans"/>
                <a:sym typeface="Canva Sans"/>
              </a:rPr>
              <a:t>Integral (I)</a:t>
            </a:r>
          </a:p>
          <a:p>
            <a:pPr algn="l">
              <a:lnSpc>
                <a:spcPts val="3399"/>
              </a:lnSpc>
              <a:spcBef>
                <a:spcPct val="0"/>
              </a:spcBef>
            </a:pPr>
            <a:r>
              <a:rPr lang="en-US" sz="3300">
                <a:solidFill>
                  <a:srgbClr val="000000"/>
                </a:solidFill>
                <a:latin typeface="Canva Sans"/>
                <a:ea typeface="Canva Sans"/>
                <a:cs typeface="Canva Sans"/>
                <a:sym typeface="Canva Sans"/>
              </a:rPr>
              <a:t>Derivative (D)</a:t>
            </a:r>
          </a:p>
          <a:p>
            <a:pPr algn="l">
              <a:lnSpc>
                <a:spcPts val="3399"/>
              </a:lnSpc>
              <a:spcBef>
                <a:spcPct val="0"/>
              </a:spcBef>
            </a:pPr>
            <a:r>
              <a:rPr lang="en-US" sz="3300">
                <a:solidFill>
                  <a:srgbClr val="000000"/>
                </a:solidFill>
                <a:latin typeface="Canva Sans"/>
                <a:ea typeface="Canva Sans"/>
                <a:cs typeface="Canva Sans"/>
                <a:sym typeface="Canva Sans"/>
              </a:rPr>
              <a:t>Simply put, these values can be interpreted in terms of time: ‘P’ depends on the present error, ‘I’ on the accumulation of past errors, and ‘D’ is a prediction of future errors, based on the current rate of change. The weighted sum of these three actions is used to adjust the process via a control element such as the position of a control valve, a damper, or the power supplied to a heating element.</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descr="drawing doodle vector"/>
          <p:cNvSpPr/>
          <p:nvPr/>
        </p:nvSpPr>
        <p:spPr>
          <a:xfrm flipH="false" flipV="false" rot="0">
            <a:off x="-163506"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Yellow Swirl Vibrant Doodle"/>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descr="Modern Scribble Circle"/>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descr="Modern Scribble Line"/>
          <p:cNvSpPr/>
          <p:nvPr/>
        </p:nvSpPr>
        <p:spPr>
          <a:xfrm flipH="false" flipV="false" rot="0">
            <a:off x="-1261557"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139653" y="-57150"/>
            <a:ext cx="18148347" cy="10331912"/>
          </a:xfrm>
          <a:prstGeom prst="rect">
            <a:avLst/>
          </a:prstGeom>
        </p:spPr>
        <p:txBody>
          <a:bodyPr anchor="t" rtlCol="false" tIns="0" lIns="0" bIns="0" rIns="0">
            <a:spAutoFit/>
          </a:bodyPr>
          <a:lstStyle/>
          <a:p>
            <a:pPr algn="ctr">
              <a:lnSpc>
                <a:spcPts val="4874"/>
              </a:lnSpc>
            </a:pPr>
            <a:r>
              <a:rPr lang="en-US" sz="3481" spc="-10">
                <a:solidFill>
                  <a:srgbClr val="000000"/>
                </a:solidFill>
                <a:latin typeface="Canva Sans Bold"/>
                <a:ea typeface="Canva Sans Bold"/>
                <a:cs typeface="Canva Sans Bold"/>
                <a:sym typeface="Canva Sans Bold"/>
              </a:rPr>
              <a:t>The basic terminology </a:t>
            </a:r>
            <a:r>
              <a:rPr lang="en-US" sz="3481" spc="-10">
                <a:solidFill>
                  <a:srgbClr val="000000"/>
                </a:solidFill>
                <a:latin typeface="Canva Sans"/>
                <a:ea typeface="Canva Sans"/>
                <a:cs typeface="Canva Sans"/>
                <a:sym typeface="Canva Sans"/>
              </a:rPr>
              <a:t>that one would require to understand PID are:</a:t>
            </a:r>
          </a:p>
          <a:p>
            <a:pPr algn="ctr" marL="751721" indent="-375860" lvl="1">
              <a:lnSpc>
                <a:spcPts val="4874"/>
              </a:lnSpc>
              <a:buFont typeface="Arial"/>
              <a:buChar char="•"/>
            </a:pPr>
            <a:r>
              <a:rPr lang="en-US" sz="3481" spc="-10">
                <a:solidFill>
                  <a:srgbClr val="000000"/>
                </a:solidFill>
                <a:latin typeface="Canva Sans Bold"/>
                <a:ea typeface="Canva Sans Bold"/>
                <a:cs typeface="Canva Sans Bold"/>
                <a:sym typeface="Canva Sans Bold"/>
              </a:rPr>
              <a:t>Error: </a:t>
            </a:r>
            <a:r>
              <a:rPr lang="en-US" sz="3481" spc="-10">
                <a:solidFill>
                  <a:srgbClr val="000000"/>
                </a:solidFill>
                <a:latin typeface="Canva Sans"/>
                <a:ea typeface="Canva Sans"/>
                <a:cs typeface="Canva Sans"/>
                <a:sym typeface="Canva Sans"/>
              </a:rPr>
              <a:t>The error is the amount at which a device isn’t doing something right. For example, suppose the robot is located at x=5 but it should be at x=7, then the error is 2.</a:t>
            </a:r>
          </a:p>
          <a:p>
            <a:pPr algn="ctr" marL="751721" indent="-375860" lvl="1">
              <a:lnSpc>
                <a:spcPts val="4874"/>
              </a:lnSpc>
              <a:buFont typeface="Arial"/>
              <a:buChar char="•"/>
            </a:pPr>
            <a:r>
              <a:rPr lang="en-US" sz="3481" spc="-10">
                <a:solidFill>
                  <a:srgbClr val="000000"/>
                </a:solidFill>
                <a:latin typeface="Canva Sans Bold"/>
                <a:ea typeface="Canva Sans Bold"/>
                <a:cs typeface="Canva Sans Bold"/>
                <a:sym typeface="Canva Sans Bold"/>
              </a:rPr>
              <a:t>Proportional (P): </a:t>
            </a:r>
            <a:r>
              <a:rPr lang="en-US" sz="3481" spc="-10">
                <a:solidFill>
                  <a:srgbClr val="000000"/>
                </a:solidFill>
                <a:latin typeface="Canva Sans"/>
                <a:ea typeface="Canva Sans"/>
                <a:cs typeface="Canva Sans"/>
                <a:sym typeface="Canva Sans"/>
              </a:rPr>
              <a:t>The proportional term is directly proportional to the error at present.</a:t>
            </a:r>
          </a:p>
          <a:p>
            <a:pPr algn="ctr" marL="751721" indent="-375860" lvl="1">
              <a:lnSpc>
                <a:spcPts val="4874"/>
              </a:lnSpc>
              <a:buFont typeface="Arial"/>
              <a:buChar char="•"/>
            </a:pPr>
            <a:r>
              <a:rPr lang="en-US" sz="3481" spc="-10">
                <a:solidFill>
                  <a:srgbClr val="000000"/>
                </a:solidFill>
                <a:latin typeface="Canva Sans Bold"/>
                <a:ea typeface="Canva Sans Bold"/>
                <a:cs typeface="Canva Sans Bold"/>
                <a:sym typeface="Canva Sans Bold"/>
              </a:rPr>
              <a:t>Integral (I): </a:t>
            </a:r>
            <a:r>
              <a:rPr lang="en-US" sz="3481" spc="-10">
                <a:solidFill>
                  <a:srgbClr val="000000"/>
                </a:solidFill>
                <a:latin typeface="Canva Sans"/>
                <a:ea typeface="Canva Sans"/>
                <a:cs typeface="Canva Sans"/>
                <a:sym typeface="Canva Sans"/>
              </a:rPr>
              <a:t>The integral term depends on the cumulative error made over a period of time (t).</a:t>
            </a:r>
          </a:p>
          <a:p>
            <a:pPr algn="ctr" marL="751721" indent="-375860" lvl="1">
              <a:lnSpc>
                <a:spcPts val="4874"/>
              </a:lnSpc>
              <a:buFont typeface="Arial"/>
              <a:buChar char="•"/>
            </a:pPr>
            <a:r>
              <a:rPr lang="en-US" sz="3481" spc="-10">
                <a:solidFill>
                  <a:srgbClr val="000000"/>
                </a:solidFill>
                <a:latin typeface="Canva Sans Bold"/>
                <a:ea typeface="Canva Sans Bold"/>
                <a:cs typeface="Canva Sans Bold"/>
                <a:sym typeface="Canva Sans Bold"/>
              </a:rPr>
              <a:t>Derivative (D): </a:t>
            </a:r>
            <a:r>
              <a:rPr lang="en-US" sz="3481" spc="-10">
                <a:solidFill>
                  <a:srgbClr val="000000"/>
                </a:solidFill>
                <a:latin typeface="Canva Sans"/>
                <a:ea typeface="Canva Sans"/>
                <a:cs typeface="Canva Sans"/>
                <a:sym typeface="Canva Sans"/>
              </a:rPr>
              <a:t>The derivative term depends on rate of change of error.</a:t>
            </a:r>
          </a:p>
          <a:p>
            <a:pPr algn="ctr" marL="751721" indent="-375860" lvl="1">
              <a:lnSpc>
                <a:spcPts val="4874"/>
              </a:lnSpc>
              <a:buFont typeface="Arial"/>
              <a:buChar char="•"/>
            </a:pPr>
            <a:r>
              <a:rPr lang="en-US" sz="3481" spc="-10">
                <a:solidFill>
                  <a:srgbClr val="000000"/>
                </a:solidFill>
                <a:latin typeface="Canva Sans Bold"/>
                <a:ea typeface="Canva Sans Bold"/>
                <a:cs typeface="Canva Sans Bold"/>
                <a:sym typeface="Canva Sans Bold"/>
              </a:rPr>
              <a:t>P-Factor (Kp): </a:t>
            </a:r>
            <a:r>
              <a:rPr lang="en-US" sz="3481" spc="-10">
                <a:solidFill>
                  <a:srgbClr val="000000"/>
                </a:solidFill>
                <a:latin typeface="Canva Sans"/>
                <a:ea typeface="Canva Sans"/>
                <a:cs typeface="Canva Sans"/>
                <a:sym typeface="Canva Sans"/>
              </a:rPr>
              <a:t>A constant value used to increase or decrease the impact of Proportional</a:t>
            </a:r>
          </a:p>
          <a:p>
            <a:pPr algn="ctr" marL="751721" indent="-375860" lvl="1">
              <a:lnSpc>
                <a:spcPts val="4874"/>
              </a:lnSpc>
              <a:buFont typeface="Arial"/>
              <a:buChar char="•"/>
            </a:pPr>
            <a:r>
              <a:rPr lang="en-US" sz="3481" spc="-10">
                <a:solidFill>
                  <a:srgbClr val="000000"/>
                </a:solidFill>
                <a:latin typeface="Canva Sans Bold"/>
                <a:ea typeface="Canva Sans Bold"/>
                <a:cs typeface="Canva Sans Bold"/>
                <a:sym typeface="Canva Sans Bold"/>
              </a:rPr>
              <a:t>I-Factor (Ki): </a:t>
            </a:r>
            <a:r>
              <a:rPr lang="en-US" sz="3481" spc="-10">
                <a:solidFill>
                  <a:srgbClr val="000000"/>
                </a:solidFill>
                <a:latin typeface="Canva Sans"/>
                <a:ea typeface="Canva Sans"/>
                <a:cs typeface="Canva Sans"/>
                <a:sym typeface="Canva Sans"/>
              </a:rPr>
              <a:t>A constant value used to increase or decrease the impact of Integral</a:t>
            </a:r>
          </a:p>
          <a:p>
            <a:pPr algn="ctr" marL="751721" indent="-375860" lvl="1">
              <a:lnSpc>
                <a:spcPts val="4874"/>
              </a:lnSpc>
              <a:buFont typeface="Arial"/>
              <a:buChar char="•"/>
            </a:pPr>
            <a:r>
              <a:rPr lang="en-US" sz="3481" spc="-10">
                <a:solidFill>
                  <a:srgbClr val="000000"/>
                </a:solidFill>
                <a:latin typeface="Canva Sans Bold"/>
                <a:ea typeface="Canva Sans Bold"/>
                <a:cs typeface="Canva Sans Bold"/>
                <a:sym typeface="Canva Sans Bold"/>
              </a:rPr>
              <a:t>D-Factor (Kd): </a:t>
            </a:r>
            <a:r>
              <a:rPr lang="en-US" sz="3481" spc="-10">
                <a:solidFill>
                  <a:srgbClr val="000000"/>
                </a:solidFill>
                <a:latin typeface="Canva Sans"/>
                <a:ea typeface="Canva Sans"/>
                <a:cs typeface="Canva Sans"/>
                <a:sym typeface="Canva Sans"/>
              </a:rPr>
              <a:t>A constant value used to increase or decrease the impact of Derivative</a:t>
            </a:r>
          </a:p>
          <a:p>
            <a:pPr algn="ctr">
              <a:lnSpc>
                <a:spcPts val="4874"/>
              </a:lnSpc>
            </a:pPr>
            <a:r>
              <a:rPr lang="en-US" sz="3481" spc="-10">
                <a:solidFill>
                  <a:srgbClr val="000000"/>
                </a:solidFill>
                <a:latin typeface="Canva Sans Bold"/>
                <a:ea typeface="Canva Sans Bold"/>
                <a:cs typeface="Canva Sans Bold"/>
                <a:sym typeface="Canva Sans Bold"/>
              </a:rPr>
              <a:t>Note- </a:t>
            </a:r>
            <a:r>
              <a:rPr lang="en-US" sz="3481" spc="-10">
                <a:solidFill>
                  <a:srgbClr val="000000"/>
                </a:solidFill>
                <a:latin typeface="Canva Sans"/>
                <a:ea typeface="Canva Sans"/>
                <a:cs typeface="Canva Sans"/>
                <a:sym typeface="Canva Sans"/>
              </a:rPr>
              <a:t>Each term (P, I, D) will need to be tweaked in the code. Hence, they are included in the code by multiplying with respective constant factors.</a:t>
            </a:r>
          </a:p>
          <a:p>
            <a:pPr algn="ctr">
              <a:lnSpc>
                <a:spcPts val="4874"/>
              </a:lnSpc>
            </a:pP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descr="drawing doodle vector"/>
          <p:cNvSpPr/>
          <p:nvPr/>
        </p:nvSpPr>
        <p:spPr>
          <a:xfrm flipH="false" flipV="false" rot="0">
            <a:off x="-163506"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Yellow Swirl Vibrant Doodle"/>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descr="Modern Scribble Circle"/>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descr="Modern Scribble Line"/>
          <p:cNvSpPr/>
          <p:nvPr/>
        </p:nvSpPr>
        <p:spPr>
          <a:xfrm flipH="false" flipV="false" rot="0">
            <a:off x="-1261557"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3772459" y="3518703"/>
            <a:ext cx="11653916" cy="5928517"/>
          </a:xfrm>
          <a:custGeom>
            <a:avLst/>
            <a:gdLst/>
            <a:ahLst/>
            <a:cxnLst/>
            <a:rect r="r" b="b" t="t" l="l"/>
            <a:pathLst>
              <a:path h="5928517" w="11653916">
                <a:moveTo>
                  <a:pt x="0" y="0"/>
                </a:moveTo>
                <a:lnTo>
                  <a:pt x="11653916" y="0"/>
                </a:lnTo>
                <a:lnTo>
                  <a:pt x="11653916" y="5928517"/>
                </a:lnTo>
                <a:lnTo>
                  <a:pt x="0" y="5928517"/>
                </a:lnTo>
                <a:lnTo>
                  <a:pt x="0" y="0"/>
                </a:lnTo>
                <a:close/>
              </a:path>
            </a:pathLst>
          </a:custGeom>
          <a:blipFill>
            <a:blip r:embed="rId11"/>
            <a:stretch>
              <a:fillRect l="0" t="0" r="0" b="0"/>
            </a:stretch>
          </a:blipFill>
        </p:spPr>
      </p:sp>
      <p:sp>
        <p:nvSpPr>
          <p:cNvPr name="Freeform 8" id="8"/>
          <p:cNvSpPr/>
          <p:nvPr/>
        </p:nvSpPr>
        <p:spPr>
          <a:xfrm flipH="false" flipV="false" rot="0">
            <a:off x="5166186" y="2787456"/>
            <a:ext cx="8866462" cy="1462494"/>
          </a:xfrm>
          <a:custGeom>
            <a:avLst/>
            <a:gdLst/>
            <a:ahLst/>
            <a:cxnLst/>
            <a:rect r="r" b="b" t="t" l="l"/>
            <a:pathLst>
              <a:path h="1462494" w="8866462">
                <a:moveTo>
                  <a:pt x="0" y="0"/>
                </a:moveTo>
                <a:lnTo>
                  <a:pt x="8866462" y="0"/>
                </a:lnTo>
                <a:lnTo>
                  <a:pt x="8866462" y="1462494"/>
                </a:lnTo>
                <a:lnTo>
                  <a:pt x="0" y="1462494"/>
                </a:lnTo>
                <a:lnTo>
                  <a:pt x="0" y="0"/>
                </a:lnTo>
                <a:close/>
              </a:path>
            </a:pathLst>
          </a:custGeom>
          <a:blipFill>
            <a:blip r:embed="rId12"/>
            <a:stretch>
              <a:fillRect l="0" t="0" r="0" b="-283174"/>
            </a:stretch>
          </a:blipFill>
        </p:spPr>
      </p:sp>
      <p:sp>
        <p:nvSpPr>
          <p:cNvPr name="TextBox 9" id="9"/>
          <p:cNvSpPr txBox="true"/>
          <p:nvPr/>
        </p:nvSpPr>
        <p:spPr>
          <a:xfrm rot="0">
            <a:off x="165343" y="727642"/>
            <a:ext cx="17769790" cy="2059813"/>
          </a:xfrm>
          <a:prstGeom prst="rect">
            <a:avLst/>
          </a:prstGeom>
        </p:spPr>
        <p:txBody>
          <a:bodyPr anchor="t" rtlCol="false" tIns="0" lIns="0" bIns="0" rIns="0">
            <a:spAutoFit/>
          </a:bodyPr>
          <a:lstStyle/>
          <a:p>
            <a:pPr algn="ctr">
              <a:lnSpc>
                <a:spcPts val="3296"/>
              </a:lnSpc>
              <a:spcBef>
                <a:spcPct val="0"/>
              </a:spcBef>
            </a:pPr>
            <a:r>
              <a:rPr lang="en-US" sz="3200">
                <a:solidFill>
                  <a:srgbClr val="000000"/>
                </a:solidFill>
                <a:latin typeface="Canva Sans"/>
                <a:ea typeface="Canva Sans"/>
                <a:cs typeface="Canva Sans"/>
                <a:sym typeface="Canva Sans"/>
              </a:rPr>
              <a:t>The PID control scheme is named after its three correcting terms, whose sum constitutes the manipulated variable (MV). The proportional, integral, and derivative terms are summed to calculate the output of the PID controller. Defining as the controller output, the final form of the PID algorithm is:</a:t>
            </a:r>
          </a:p>
          <a:p>
            <a:pPr algn="ctr">
              <a:lnSpc>
                <a:spcPts val="3296"/>
              </a:lnSpc>
              <a:spcBef>
                <a:spcPct val="0"/>
              </a:spcBef>
            </a:pPr>
          </a:p>
        </p:txBody>
      </p:sp>
    </p:spTree>
  </p:cSld>
  <p:clrMapOvr>
    <a:masterClrMapping/>
  </p:clrMapOvr>
</p:sld>
</file>

<file path=ppt/slides/slide5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descr="Black Swirl Scribble"/>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Modern Scribble Circle"/>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82848" y="-768719"/>
            <a:ext cx="14626173" cy="11055719"/>
          </a:xfrm>
          <a:custGeom>
            <a:avLst/>
            <a:gdLst/>
            <a:ahLst/>
            <a:cxnLst/>
            <a:rect r="r" b="b" t="t" l="l"/>
            <a:pathLst>
              <a:path h="11055719" w="14626173">
                <a:moveTo>
                  <a:pt x="0" y="0"/>
                </a:moveTo>
                <a:lnTo>
                  <a:pt x="14626173" y="0"/>
                </a:lnTo>
                <a:lnTo>
                  <a:pt x="14626173" y="11055719"/>
                </a:lnTo>
                <a:lnTo>
                  <a:pt x="0" y="11055719"/>
                </a:lnTo>
                <a:lnTo>
                  <a:pt x="0" y="0"/>
                </a:lnTo>
                <a:close/>
              </a:path>
            </a:pathLst>
          </a:custGeom>
          <a:blipFill>
            <a:blip r:embed="rId7"/>
            <a:stretch>
              <a:fillRect l="-880" t="0" r="-88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descr="Black Swirl Scribble"/>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Modern Scribble Circle"/>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40450" y="3865084"/>
            <a:ext cx="2924780" cy="3267184"/>
          </a:xfrm>
          <a:custGeom>
            <a:avLst/>
            <a:gdLst/>
            <a:ahLst/>
            <a:cxnLst/>
            <a:rect r="r" b="b" t="t" l="l"/>
            <a:pathLst>
              <a:path h="3267184" w="2924780">
                <a:moveTo>
                  <a:pt x="0" y="0"/>
                </a:moveTo>
                <a:lnTo>
                  <a:pt x="2924780" y="0"/>
                </a:lnTo>
                <a:lnTo>
                  <a:pt x="2924780" y="3267184"/>
                </a:lnTo>
                <a:lnTo>
                  <a:pt x="0" y="3267184"/>
                </a:lnTo>
                <a:lnTo>
                  <a:pt x="0" y="0"/>
                </a:lnTo>
                <a:close/>
              </a:path>
            </a:pathLst>
          </a:custGeom>
          <a:blipFill>
            <a:blip r:embed="rId7"/>
            <a:stretch>
              <a:fillRect l="-6562" t="0" r="0" b="0"/>
            </a:stretch>
          </a:blipFill>
        </p:spPr>
      </p:sp>
      <p:sp>
        <p:nvSpPr>
          <p:cNvPr name="Freeform 6" id="6"/>
          <p:cNvSpPr/>
          <p:nvPr/>
        </p:nvSpPr>
        <p:spPr>
          <a:xfrm flipH="false" flipV="false" rot="0">
            <a:off x="540450" y="259391"/>
            <a:ext cx="2924780" cy="3126925"/>
          </a:xfrm>
          <a:custGeom>
            <a:avLst/>
            <a:gdLst/>
            <a:ahLst/>
            <a:cxnLst/>
            <a:rect r="r" b="b" t="t" l="l"/>
            <a:pathLst>
              <a:path h="3126925" w="2924780">
                <a:moveTo>
                  <a:pt x="0" y="0"/>
                </a:moveTo>
                <a:lnTo>
                  <a:pt x="2924780" y="0"/>
                </a:lnTo>
                <a:lnTo>
                  <a:pt x="2924780" y="3126925"/>
                </a:lnTo>
                <a:lnTo>
                  <a:pt x="0" y="3126925"/>
                </a:lnTo>
                <a:lnTo>
                  <a:pt x="0" y="0"/>
                </a:lnTo>
                <a:close/>
              </a:path>
            </a:pathLst>
          </a:custGeom>
          <a:blipFill>
            <a:blip r:embed="rId8"/>
            <a:stretch>
              <a:fillRect l="0" t="0" r="0" b="0"/>
            </a:stretch>
          </a:blipFill>
        </p:spPr>
      </p:sp>
      <p:sp>
        <p:nvSpPr>
          <p:cNvPr name="Freeform 7" id="7"/>
          <p:cNvSpPr/>
          <p:nvPr/>
        </p:nvSpPr>
        <p:spPr>
          <a:xfrm flipH="false" flipV="false" rot="0">
            <a:off x="4299739" y="362371"/>
            <a:ext cx="3020359" cy="3267184"/>
          </a:xfrm>
          <a:custGeom>
            <a:avLst/>
            <a:gdLst/>
            <a:ahLst/>
            <a:cxnLst/>
            <a:rect r="r" b="b" t="t" l="l"/>
            <a:pathLst>
              <a:path h="3267184" w="3020359">
                <a:moveTo>
                  <a:pt x="0" y="0"/>
                </a:moveTo>
                <a:lnTo>
                  <a:pt x="3020358" y="0"/>
                </a:lnTo>
                <a:lnTo>
                  <a:pt x="3020358" y="3267183"/>
                </a:lnTo>
                <a:lnTo>
                  <a:pt x="0" y="3267183"/>
                </a:lnTo>
                <a:lnTo>
                  <a:pt x="0" y="0"/>
                </a:lnTo>
                <a:close/>
              </a:path>
            </a:pathLst>
          </a:custGeom>
          <a:blipFill>
            <a:blip r:embed="rId9"/>
            <a:stretch>
              <a:fillRect l="0" t="0" r="0" b="0"/>
            </a:stretch>
          </a:blipFill>
        </p:spPr>
      </p:sp>
      <p:sp>
        <p:nvSpPr>
          <p:cNvPr name="Freeform 8" id="8"/>
          <p:cNvSpPr/>
          <p:nvPr/>
        </p:nvSpPr>
        <p:spPr>
          <a:xfrm flipH="false" flipV="false" rot="0">
            <a:off x="11384334" y="259391"/>
            <a:ext cx="2882634" cy="3126925"/>
          </a:xfrm>
          <a:custGeom>
            <a:avLst/>
            <a:gdLst/>
            <a:ahLst/>
            <a:cxnLst/>
            <a:rect r="r" b="b" t="t" l="l"/>
            <a:pathLst>
              <a:path h="3126925" w="2882634">
                <a:moveTo>
                  <a:pt x="0" y="0"/>
                </a:moveTo>
                <a:lnTo>
                  <a:pt x="2882634" y="0"/>
                </a:lnTo>
                <a:lnTo>
                  <a:pt x="2882634" y="3126925"/>
                </a:lnTo>
                <a:lnTo>
                  <a:pt x="0" y="3126925"/>
                </a:lnTo>
                <a:lnTo>
                  <a:pt x="0" y="0"/>
                </a:lnTo>
                <a:close/>
              </a:path>
            </a:pathLst>
          </a:custGeom>
          <a:blipFill>
            <a:blip r:embed="rId10"/>
            <a:stretch>
              <a:fillRect l="0" t="0" r="0" b="0"/>
            </a:stretch>
          </a:blipFill>
        </p:spPr>
      </p:sp>
      <p:sp>
        <p:nvSpPr>
          <p:cNvPr name="Freeform 9" id="9"/>
          <p:cNvSpPr/>
          <p:nvPr/>
        </p:nvSpPr>
        <p:spPr>
          <a:xfrm flipH="false" flipV="false" rot="0">
            <a:off x="14857518" y="259391"/>
            <a:ext cx="2695629" cy="2869540"/>
          </a:xfrm>
          <a:custGeom>
            <a:avLst/>
            <a:gdLst/>
            <a:ahLst/>
            <a:cxnLst/>
            <a:rect r="r" b="b" t="t" l="l"/>
            <a:pathLst>
              <a:path h="2869540" w="2695629">
                <a:moveTo>
                  <a:pt x="0" y="0"/>
                </a:moveTo>
                <a:lnTo>
                  <a:pt x="2695629" y="0"/>
                </a:lnTo>
                <a:lnTo>
                  <a:pt x="2695629" y="2869540"/>
                </a:lnTo>
                <a:lnTo>
                  <a:pt x="0" y="2869540"/>
                </a:lnTo>
                <a:lnTo>
                  <a:pt x="0" y="0"/>
                </a:lnTo>
                <a:close/>
              </a:path>
            </a:pathLst>
          </a:custGeom>
          <a:blipFill>
            <a:blip r:embed="rId11"/>
            <a:stretch>
              <a:fillRect l="0" t="0" r="0" b="0"/>
            </a:stretch>
          </a:blipFill>
        </p:spPr>
      </p:sp>
      <p:sp>
        <p:nvSpPr>
          <p:cNvPr name="Freeform 10" id="10"/>
          <p:cNvSpPr/>
          <p:nvPr/>
        </p:nvSpPr>
        <p:spPr>
          <a:xfrm flipH="false" flipV="false" rot="0">
            <a:off x="4280886" y="4045829"/>
            <a:ext cx="2814106" cy="3086439"/>
          </a:xfrm>
          <a:custGeom>
            <a:avLst/>
            <a:gdLst/>
            <a:ahLst/>
            <a:cxnLst/>
            <a:rect r="r" b="b" t="t" l="l"/>
            <a:pathLst>
              <a:path h="3086439" w="2814106">
                <a:moveTo>
                  <a:pt x="0" y="0"/>
                </a:moveTo>
                <a:lnTo>
                  <a:pt x="2814106" y="0"/>
                </a:lnTo>
                <a:lnTo>
                  <a:pt x="2814106" y="3086439"/>
                </a:lnTo>
                <a:lnTo>
                  <a:pt x="0" y="3086439"/>
                </a:lnTo>
                <a:lnTo>
                  <a:pt x="0" y="0"/>
                </a:lnTo>
                <a:close/>
              </a:path>
            </a:pathLst>
          </a:custGeom>
          <a:blipFill>
            <a:blip r:embed="rId12"/>
            <a:stretch>
              <a:fillRect l="0" t="0" r="0" b="0"/>
            </a:stretch>
          </a:blipFill>
        </p:spPr>
      </p:sp>
      <p:sp>
        <p:nvSpPr>
          <p:cNvPr name="Freeform 11" id="11"/>
          <p:cNvSpPr/>
          <p:nvPr/>
        </p:nvSpPr>
        <p:spPr>
          <a:xfrm flipH="false" flipV="false" rot="0">
            <a:off x="7910647" y="3865084"/>
            <a:ext cx="3049371" cy="3267184"/>
          </a:xfrm>
          <a:custGeom>
            <a:avLst/>
            <a:gdLst/>
            <a:ahLst/>
            <a:cxnLst/>
            <a:rect r="r" b="b" t="t" l="l"/>
            <a:pathLst>
              <a:path h="3267184" w="3049371">
                <a:moveTo>
                  <a:pt x="0" y="0"/>
                </a:moveTo>
                <a:lnTo>
                  <a:pt x="3049371" y="0"/>
                </a:lnTo>
                <a:lnTo>
                  <a:pt x="3049371" y="3267184"/>
                </a:lnTo>
                <a:lnTo>
                  <a:pt x="0" y="3267184"/>
                </a:lnTo>
                <a:lnTo>
                  <a:pt x="0" y="0"/>
                </a:lnTo>
                <a:close/>
              </a:path>
            </a:pathLst>
          </a:custGeom>
          <a:blipFill>
            <a:blip r:embed="rId13"/>
            <a:stretch>
              <a:fillRect l="0" t="0" r="0" b="0"/>
            </a:stretch>
          </a:blipFill>
        </p:spPr>
      </p:sp>
      <p:sp>
        <p:nvSpPr>
          <p:cNvPr name="Freeform 12" id="12"/>
          <p:cNvSpPr/>
          <p:nvPr/>
        </p:nvSpPr>
        <p:spPr>
          <a:xfrm flipH="false" flipV="false" rot="0">
            <a:off x="11384334" y="3865084"/>
            <a:ext cx="3063805" cy="3267184"/>
          </a:xfrm>
          <a:custGeom>
            <a:avLst/>
            <a:gdLst/>
            <a:ahLst/>
            <a:cxnLst/>
            <a:rect r="r" b="b" t="t" l="l"/>
            <a:pathLst>
              <a:path h="3267184" w="3063805">
                <a:moveTo>
                  <a:pt x="0" y="0"/>
                </a:moveTo>
                <a:lnTo>
                  <a:pt x="3063805" y="0"/>
                </a:lnTo>
                <a:lnTo>
                  <a:pt x="3063805" y="3267184"/>
                </a:lnTo>
                <a:lnTo>
                  <a:pt x="0" y="3267184"/>
                </a:lnTo>
                <a:lnTo>
                  <a:pt x="0" y="0"/>
                </a:lnTo>
                <a:close/>
              </a:path>
            </a:pathLst>
          </a:custGeom>
          <a:blipFill>
            <a:blip r:embed="rId14"/>
            <a:stretch>
              <a:fillRect l="0" t="0" r="0" b="0"/>
            </a:stretch>
          </a:blipFill>
        </p:spPr>
      </p:sp>
      <p:sp>
        <p:nvSpPr>
          <p:cNvPr name="Freeform 13" id="13"/>
          <p:cNvSpPr/>
          <p:nvPr/>
        </p:nvSpPr>
        <p:spPr>
          <a:xfrm flipH="false" flipV="false" rot="0">
            <a:off x="15019639" y="3865084"/>
            <a:ext cx="2727912" cy="2926944"/>
          </a:xfrm>
          <a:custGeom>
            <a:avLst/>
            <a:gdLst/>
            <a:ahLst/>
            <a:cxnLst/>
            <a:rect r="r" b="b" t="t" l="l"/>
            <a:pathLst>
              <a:path h="2926944" w="2727912">
                <a:moveTo>
                  <a:pt x="0" y="0"/>
                </a:moveTo>
                <a:lnTo>
                  <a:pt x="2727911" y="0"/>
                </a:lnTo>
                <a:lnTo>
                  <a:pt x="2727911" y="2926944"/>
                </a:lnTo>
                <a:lnTo>
                  <a:pt x="0" y="2926944"/>
                </a:lnTo>
                <a:lnTo>
                  <a:pt x="0" y="0"/>
                </a:lnTo>
                <a:close/>
              </a:path>
            </a:pathLst>
          </a:custGeom>
          <a:blipFill>
            <a:blip r:embed="rId15"/>
            <a:stretch>
              <a:fillRect l="0" t="0" r="0" b="0"/>
            </a:stretch>
          </a:blipFill>
        </p:spPr>
      </p:sp>
      <p:sp>
        <p:nvSpPr>
          <p:cNvPr name="Freeform 14" id="14"/>
          <p:cNvSpPr/>
          <p:nvPr/>
        </p:nvSpPr>
        <p:spPr>
          <a:xfrm flipH="false" flipV="false" rot="0">
            <a:off x="7134394" y="7132268"/>
            <a:ext cx="3036171" cy="3275698"/>
          </a:xfrm>
          <a:custGeom>
            <a:avLst/>
            <a:gdLst/>
            <a:ahLst/>
            <a:cxnLst/>
            <a:rect r="r" b="b" t="t" l="l"/>
            <a:pathLst>
              <a:path h="3275698" w="3036171">
                <a:moveTo>
                  <a:pt x="0" y="0"/>
                </a:moveTo>
                <a:lnTo>
                  <a:pt x="3036170" y="0"/>
                </a:lnTo>
                <a:lnTo>
                  <a:pt x="3036170" y="3275698"/>
                </a:lnTo>
                <a:lnTo>
                  <a:pt x="0" y="3275698"/>
                </a:lnTo>
                <a:lnTo>
                  <a:pt x="0" y="0"/>
                </a:lnTo>
                <a:close/>
              </a:path>
            </a:pathLst>
          </a:custGeom>
          <a:blipFill>
            <a:blip r:embed="rId16"/>
            <a:stretch>
              <a:fillRect l="0" t="0" r="0" b="0"/>
            </a:stretch>
          </a:blipFill>
        </p:spPr>
      </p:sp>
      <p:sp>
        <p:nvSpPr>
          <p:cNvPr name="Freeform 15" id="15"/>
          <p:cNvSpPr/>
          <p:nvPr/>
        </p:nvSpPr>
        <p:spPr>
          <a:xfrm flipH="false" flipV="false" rot="0">
            <a:off x="7910647" y="259391"/>
            <a:ext cx="2881916" cy="3086439"/>
          </a:xfrm>
          <a:custGeom>
            <a:avLst/>
            <a:gdLst/>
            <a:ahLst/>
            <a:cxnLst/>
            <a:rect r="r" b="b" t="t" l="l"/>
            <a:pathLst>
              <a:path h="3086439" w="2881916">
                <a:moveTo>
                  <a:pt x="0" y="0"/>
                </a:moveTo>
                <a:lnTo>
                  <a:pt x="2881916" y="0"/>
                </a:lnTo>
                <a:lnTo>
                  <a:pt x="2881916" y="3086439"/>
                </a:lnTo>
                <a:lnTo>
                  <a:pt x="0" y="3086439"/>
                </a:lnTo>
                <a:lnTo>
                  <a:pt x="0" y="0"/>
                </a:lnTo>
                <a:close/>
              </a:path>
            </a:pathLst>
          </a:custGeom>
          <a:blipFill>
            <a:blip r:embed="rId17"/>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descr="rainbow drawing doodle vector"/>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Black Swirl Scribble"/>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descr="Modern Scribble Circle"/>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descr="Abstract Scribble Pattern"/>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descr="Modern Scribble Line"/>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descr="Abstract watercolor scribble element"/>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descr="Dopamine Brights Crayon Scribbles Vibrant Squiggle"/>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descr="Yellow Scribble Lines"/>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descr="Soft Scribble Heart"/>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descr="Soft Scribble Heart"/>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descr="Soft Scribble Heart"/>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AutoShape 14" id="14"/>
          <p:cNvSpPr/>
          <p:nvPr/>
        </p:nvSpPr>
        <p:spPr>
          <a:xfrm>
            <a:off x="-377129" y="5823596"/>
            <a:ext cx="20061513" cy="0"/>
          </a:xfrm>
          <a:prstGeom prst="line">
            <a:avLst/>
          </a:prstGeom>
          <a:ln cap="flat" w="28575">
            <a:solidFill>
              <a:srgbClr val="FFFFFF"/>
            </a:solidFill>
            <a:prstDash val="solid"/>
            <a:headEnd type="none" len="sm" w="sm"/>
            <a:tailEnd type="none" len="sm" w="sm"/>
          </a:ln>
        </p:spPr>
      </p:sp>
      <p:grpSp>
        <p:nvGrpSpPr>
          <p:cNvPr name="Group 15" id="15"/>
          <p:cNvGrpSpPr/>
          <p:nvPr/>
        </p:nvGrpSpPr>
        <p:grpSpPr>
          <a:xfrm rot="0">
            <a:off x="5930165" y="4823914"/>
            <a:ext cx="502056" cy="50205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17" id="17"/>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8" id="18"/>
          <p:cNvGrpSpPr/>
          <p:nvPr/>
        </p:nvGrpSpPr>
        <p:grpSpPr>
          <a:xfrm rot="0">
            <a:off x="2227066" y="4823914"/>
            <a:ext cx="502056" cy="50205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p:spPr>
        </p:sp>
        <p:sp>
          <p:nvSpPr>
            <p:cNvPr name="TextBox 20" id="20"/>
            <p:cNvSpPr txBox="true"/>
            <p:nvPr/>
          </p:nvSpPr>
          <p:spPr>
            <a:xfrm>
              <a:off x="190500" y="228600"/>
              <a:ext cx="431800" cy="393700"/>
            </a:xfrm>
            <a:prstGeom prst="rect">
              <a:avLst/>
            </a:prstGeom>
          </p:spPr>
          <p:txBody>
            <a:bodyPr anchor="ctr" rtlCol="false" tIns="50800" lIns="50800" bIns="50800" rIns="50800"/>
            <a:lstStyle/>
            <a:p>
              <a:pPr algn="ctr">
                <a:lnSpc>
                  <a:spcPts val="2266"/>
                </a:lnSpc>
              </a:pPr>
            </a:p>
          </p:txBody>
        </p:sp>
      </p:grpSp>
      <p:grpSp>
        <p:nvGrpSpPr>
          <p:cNvPr name="Group 21" id="21"/>
          <p:cNvGrpSpPr/>
          <p:nvPr/>
        </p:nvGrpSpPr>
        <p:grpSpPr>
          <a:xfrm rot="0">
            <a:off x="9653627" y="4823914"/>
            <a:ext cx="502056" cy="50205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23" id="23"/>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24" id="24"/>
          <p:cNvGrpSpPr/>
          <p:nvPr/>
        </p:nvGrpSpPr>
        <p:grpSpPr>
          <a:xfrm rot="0">
            <a:off x="13396139" y="4823914"/>
            <a:ext cx="502056" cy="502056"/>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26" id="26"/>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27" id="27"/>
          <p:cNvSpPr txBox="true"/>
          <p:nvPr/>
        </p:nvSpPr>
        <p:spPr>
          <a:xfrm rot="0">
            <a:off x="4965874" y="1483293"/>
            <a:ext cx="9249332" cy="1076040"/>
          </a:xfrm>
          <a:prstGeom prst="rect">
            <a:avLst/>
          </a:prstGeom>
        </p:spPr>
        <p:txBody>
          <a:bodyPr anchor="t" rtlCol="false" tIns="0" lIns="0" bIns="0" rIns="0">
            <a:spAutoFit/>
          </a:bodyPr>
          <a:lstStyle/>
          <a:p>
            <a:pPr algn="ctr" marL="0" indent="0" lvl="1">
              <a:lnSpc>
                <a:spcPts val="8083"/>
              </a:lnSpc>
              <a:spcBef>
                <a:spcPct val="0"/>
              </a:spcBef>
            </a:pPr>
            <a:r>
              <a:rPr lang="en-US" sz="8333">
                <a:solidFill>
                  <a:srgbClr val="000000"/>
                </a:solidFill>
                <a:latin typeface="Canva Sans Bold"/>
                <a:ea typeface="Canva Sans Bold"/>
                <a:cs typeface="Canva Sans Bold"/>
                <a:sym typeface="Canva Sans Bold"/>
              </a:rPr>
              <a:t>Edge Detection</a:t>
            </a:r>
          </a:p>
        </p:txBody>
      </p:sp>
      <p:sp>
        <p:nvSpPr>
          <p:cNvPr name="TextBox 28" id="28"/>
          <p:cNvSpPr txBox="true"/>
          <p:nvPr/>
        </p:nvSpPr>
        <p:spPr>
          <a:xfrm rot="0">
            <a:off x="1280812" y="2835889"/>
            <a:ext cx="16216435" cy="6571225"/>
          </a:xfrm>
          <a:prstGeom prst="rect">
            <a:avLst/>
          </a:prstGeom>
        </p:spPr>
        <p:txBody>
          <a:bodyPr anchor="t" rtlCol="false" tIns="0" lIns="0" bIns="0" rIns="0">
            <a:spAutoFit/>
          </a:bodyPr>
          <a:lstStyle/>
          <a:p>
            <a:pPr algn="just">
              <a:lnSpc>
                <a:spcPts val="4781"/>
              </a:lnSpc>
            </a:pPr>
            <a:r>
              <a:rPr lang="en-US" sz="3415">
                <a:solidFill>
                  <a:srgbClr val="000000"/>
                </a:solidFill>
                <a:latin typeface="Canva Sans"/>
                <a:ea typeface="Canva Sans"/>
                <a:cs typeface="Canva Sans"/>
                <a:sym typeface="Canva Sans"/>
              </a:rPr>
              <a:t>It is an image processing technique that identifies boundaries by detecting points with significant intensity changes, often corresponding to objects or regions, such as dark object boundaries.Its main goals are</a:t>
            </a:r>
          </a:p>
          <a:p>
            <a:pPr algn="just" marL="737372" indent="-368686" lvl="1">
              <a:lnSpc>
                <a:spcPts val="4781"/>
              </a:lnSpc>
              <a:buFont typeface="Arial"/>
              <a:buChar char="•"/>
            </a:pPr>
            <a:r>
              <a:rPr lang="en-US" sz="3415">
                <a:solidFill>
                  <a:srgbClr val="000000"/>
                </a:solidFill>
                <a:latin typeface="Canva Sans"/>
                <a:ea typeface="Canva Sans"/>
                <a:cs typeface="Canva Sans"/>
                <a:sym typeface="Canva Sans"/>
              </a:rPr>
              <a:t>Localization : involves locating edges in an image precisely</a:t>
            </a:r>
          </a:p>
          <a:p>
            <a:pPr algn="just" marL="737372" indent="-368686" lvl="1">
              <a:lnSpc>
                <a:spcPts val="4781"/>
              </a:lnSpc>
              <a:buFont typeface="Arial"/>
              <a:buChar char="•"/>
            </a:pPr>
            <a:r>
              <a:rPr lang="en-US" sz="3415">
                <a:solidFill>
                  <a:srgbClr val="000000"/>
                </a:solidFill>
                <a:latin typeface="Canva Sans"/>
                <a:ea typeface="Canva Sans"/>
                <a:cs typeface="Canva Sans"/>
                <a:sym typeface="Canva Sans"/>
              </a:rPr>
              <a:t>Detection : identification of significant intensity changes that indicate object boundaries.</a:t>
            </a:r>
          </a:p>
          <a:p>
            <a:pPr algn="just">
              <a:lnSpc>
                <a:spcPts val="4781"/>
              </a:lnSpc>
            </a:pPr>
            <a:r>
              <a:rPr lang="en-US" sz="3415">
                <a:solidFill>
                  <a:srgbClr val="000000"/>
                </a:solidFill>
                <a:latin typeface="Canva Sans"/>
                <a:ea typeface="Canva Sans"/>
                <a:cs typeface="Canva Sans"/>
                <a:sym typeface="Canva Sans"/>
              </a:rPr>
              <a:t>There are various methods for edge detection and here will discuss two of them .</a:t>
            </a:r>
          </a:p>
          <a:p>
            <a:pPr algn="just" marL="737372" indent="-368686" lvl="1">
              <a:lnSpc>
                <a:spcPts val="4781"/>
              </a:lnSpc>
              <a:buFont typeface="Arial"/>
              <a:buChar char="•"/>
            </a:pPr>
            <a:r>
              <a:rPr lang="en-US" sz="3415">
                <a:solidFill>
                  <a:srgbClr val="000000"/>
                </a:solidFill>
                <a:latin typeface="Canva Sans"/>
                <a:ea typeface="Canva Sans"/>
                <a:cs typeface="Canva Sans"/>
                <a:sym typeface="Canva Sans"/>
              </a:rPr>
              <a:t>Sobel Operator</a:t>
            </a:r>
          </a:p>
          <a:p>
            <a:pPr algn="just" marL="737372" indent="-368686" lvl="1">
              <a:lnSpc>
                <a:spcPts val="4781"/>
              </a:lnSpc>
              <a:buFont typeface="Arial"/>
              <a:buChar char="•"/>
            </a:pPr>
            <a:r>
              <a:rPr lang="en-US" sz="3415">
                <a:solidFill>
                  <a:srgbClr val="000000"/>
                </a:solidFill>
                <a:latin typeface="Canva Sans"/>
                <a:ea typeface="Canva Sans"/>
                <a:cs typeface="Canva Sans"/>
                <a:sym typeface="Canva Sans"/>
              </a:rPr>
              <a:t>Canny Edge detection</a:t>
            </a:r>
          </a:p>
          <a:p>
            <a:pPr algn="l">
              <a:lnSpc>
                <a:spcPts val="4781"/>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descr="rainbow drawing doodle vector"/>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Black Swirl Scribble"/>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descr="Modern Scribble Circle"/>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descr="Abstract Scribble Pattern"/>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descr="Modern Scribble Line"/>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descr="Abstract watercolor scribble element"/>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descr="Dopamine Brights Crayon Scribbles Vibrant Squiggle"/>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descr="Yellow Scribble Lines"/>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descr="Soft Scribble Heart"/>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descr="Soft Scribble Heart"/>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descr="Soft Scribble Heart"/>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AutoShape 14" id="14"/>
          <p:cNvSpPr/>
          <p:nvPr/>
        </p:nvSpPr>
        <p:spPr>
          <a:xfrm>
            <a:off x="-377129" y="5823596"/>
            <a:ext cx="20061513" cy="0"/>
          </a:xfrm>
          <a:prstGeom prst="line">
            <a:avLst/>
          </a:prstGeom>
          <a:ln cap="flat" w="28575">
            <a:solidFill>
              <a:srgbClr val="FFFFFF"/>
            </a:solidFill>
            <a:prstDash val="solid"/>
            <a:headEnd type="none" len="sm" w="sm"/>
            <a:tailEnd type="none" len="sm" w="sm"/>
          </a:ln>
        </p:spPr>
      </p:sp>
      <p:grpSp>
        <p:nvGrpSpPr>
          <p:cNvPr name="Group 15" id="15"/>
          <p:cNvGrpSpPr/>
          <p:nvPr/>
        </p:nvGrpSpPr>
        <p:grpSpPr>
          <a:xfrm rot="0">
            <a:off x="5930165" y="4823914"/>
            <a:ext cx="502056" cy="50205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17" id="17"/>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8" id="18"/>
          <p:cNvGrpSpPr/>
          <p:nvPr/>
        </p:nvGrpSpPr>
        <p:grpSpPr>
          <a:xfrm rot="0">
            <a:off x="2227066" y="4823914"/>
            <a:ext cx="502056" cy="50205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p:spPr>
        </p:sp>
        <p:sp>
          <p:nvSpPr>
            <p:cNvPr name="TextBox 20" id="20"/>
            <p:cNvSpPr txBox="true"/>
            <p:nvPr/>
          </p:nvSpPr>
          <p:spPr>
            <a:xfrm>
              <a:off x="190500" y="228600"/>
              <a:ext cx="431800" cy="393700"/>
            </a:xfrm>
            <a:prstGeom prst="rect">
              <a:avLst/>
            </a:prstGeom>
          </p:spPr>
          <p:txBody>
            <a:bodyPr anchor="ctr" rtlCol="false" tIns="50800" lIns="50800" bIns="50800" rIns="50800"/>
            <a:lstStyle/>
            <a:p>
              <a:pPr algn="ctr">
                <a:lnSpc>
                  <a:spcPts val="2266"/>
                </a:lnSpc>
              </a:pPr>
            </a:p>
          </p:txBody>
        </p:sp>
      </p:grpSp>
      <p:grpSp>
        <p:nvGrpSpPr>
          <p:cNvPr name="Group 21" id="21"/>
          <p:cNvGrpSpPr/>
          <p:nvPr/>
        </p:nvGrpSpPr>
        <p:grpSpPr>
          <a:xfrm rot="0">
            <a:off x="9653627" y="4823914"/>
            <a:ext cx="502056" cy="50205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23" id="23"/>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24" id="24"/>
          <p:cNvGrpSpPr/>
          <p:nvPr/>
        </p:nvGrpSpPr>
        <p:grpSpPr>
          <a:xfrm rot="0">
            <a:off x="13396139" y="4823914"/>
            <a:ext cx="502056" cy="502056"/>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sp>
        <p:sp>
          <p:nvSpPr>
            <p:cNvPr name="TextBox 26" id="26"/>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27" id="27"/>
          <p:cNvSpPr txBox="true"/>
          <p:nvPr/>
        </p:nvSpPr>
        <p:spPr>
          <a:xfrm rot="0">
            <a:off x="4648864" y="1219200"/>
            <a:ext cx="9249332" cy="1076040"/>
          </a:xfrm>
          <a:prstGeom prst="rect">
            <a:avLst/>
          </a:prstGeom>
        </p:spPr>
        <p:txBody>
          <a:bodyPr anchor="t" rtlCol="false" tIns="0" lIns="0" bIns="0" rIns="0">
            <a:spAutoFit/>
          </a:bodyPr>
          <a:lstStyle/>
          <a:p>
            <a:pPr algn="ctr" marL="0" indent="0" lvl="1">
              <a:lnSpc>
                <a:spcPts val="8083"/>
              </a:lnSpc>
              <a:spcBef>
                <a:spcPct val="0"/>
              </a:spcBef>
            </a:pPr>
            <a:r>
              <a:rPr lang="en-US" sz="8333">
                <a:solidFill>
                  <a:srgbClr val="000000"/>
                </a:solidFill>
                <a:latin typeface="Canva Sans Bold"/>
                <a:ea typeface="Canva Sans Bold"/>
                <a:cs typeface="Canva Sans Bold"/>
                <a:sym typeface="Canva Sans Bold"/>
              </a:rPr>
              <a:t>Sobel Operator</a:t>
            </a:r>
          </a:p>
        </p:txBody>
      </p:sp>
      <p:sp>
        <p:nvSpPr>
          <p:cNvPr name="TextBox 28" id="28"/>
          <p:cNvSpPr txBox="true"/>
          <p:nvPr/>
        </p:nvSpPr>
        <p:spPr>
          <a:xfrm rot="0">
            <a:off x="1165312" y="2506100"/>
            <a:ext cx="16216435" cy="7780900"/>
          </a:xfrm>
          <a:prstGeom prst="rect">
            <a:avLst/>
          </a:prstGeom>
        </p:spPr>
        <p:txBody>
          <a:bodyPr anchor="t" rtlCol="false" tIns="0" lIns="0" bIns="0" rIns="0">
            <a:spAutoFit/>
          </a:bodyPr>
          <a:lstStyle/>
          <a:p>
            <a:pPr algn="just">
              <a:lnSpc>
                <a:spcPts val="4781"/>
              </a:lnSpc>
            </a:pPr>
            <a:r>
              <a:rPr lang="en-US" sz="3415">
                <a:solidFill>
                  <a:srgbClr val="000000"/>
                </a:solidFill>
                <a:latin typeface="DM Sans"/>
                <a:ea typeface="DM Sans"/>
                <a:cs typeface="DM Sans"/>
                <a:sym typeface="DM Sans"/>
              </a:rPr>
              <a:t>The process involves calculating the gradient of image intensity in both horizontal and vertical directions, identifying significant edges.Its working can explained in following steps :</a:t>
            </a:r>
          </a:p>
          <a:p>
            <a:pPr algn="just" marL="737372" indent="-368686" lvl="1">
              <a:lnSpc>
                <a:spcPts val="4781"/>
              </a:lnSpc>
              <a:buAutoNum type="arabicPeriod" startAt="1"/>
            </a:pPr>
            <a:r>
              <a:rPr lang="en-US" sz="3415">
                <a:solidFill>
                  <a:srgbClr val="000000"/>
                </a:solidFill>
                <a:latin typeface="DM Sans"/>
                <a:ea typeface="DM Sans"/>
                <a:cs typeface="DM Sans"/>
                <a:sym typeface="DM Sans"/>
              </a:rPr>
              <a:t>Grayscale conversion - works on gray scaled images.</a:t>
            </a:r>
          </a:p>
          <a:p>
            <a:pPr algn="l" marL="737372" indent="-368686" lvl="1">
              <a:lnSpc>
                <a:spcPts val="4781"/>
              </a:lnSpc>
              <a:buAutoNum type="arabicPeriod" startAt="1"/>
            </a:pPr>
            <a:r>
              <a:rPr lang="en-US" sz="3415">
                <a:solidFill>
                  <a:srgbClr val="000000"/>
                </a:solidFill>
                <a:latin typeface="DM Sans"/>
                <a:ea typeface="DM Sans"/>
                <a:cs typeface="DM Sans"/>
                <a:sym typeface="DM Sans"/>
              </a:rPr>
              <a:t>Convolution - use of kernels to measure change in respective directions.It involves sliding the kernels over an image, calculating the product of kernel elements and pixel values, and summarizing the results for each pixel.</a:t>
            </a:r>
          </a:p>
          <a:p>
            <a:pPr algn="l" marL="737372" indent="-368686" lvl="1">
              <a:lnSpc>
                <a:spcPts val="4781"/>
              </a:lnSpc>
              <a:buAutoNum type="arabicPeriod" startAt="1"/>
            </a:pPr>
            <a:r>
              <a:rPr lang="en-US" sz="3415">
                <a:solidFill>
                  <a:srgbClr val="000000"/>
                </a:solidFill>
                <a:latin typeface="DM Sans"/>
                <a:ea typeface="DM Sans"/>
                <a:cs typeface="DM Sans"/>
                <a:sym typeface="DM Sans"/>
              </a:rPr>
              <a:t>Gradient calculation - The filter generates two gradient images, for horizontal and vertical changes, and calculates the gradient magnitude at each pixel.</a:t>
            </a:r>
          </a:p>
          <a:p>
            <a:pPr algn="l" marL="737372" indent="-368686" lvl="1">
              <a:lnSpc>
                <a:spcPts val="4781"/>
              </a:lnSpc>
              <a:buAutoNum type="arabicPeriod" startAt="1"/>
            </a:pPr>
            <a:r>
              <a:rPr lang="en-US" sz="3415">
                <a:solidFill>
                  <a:srgbClr val="000000"/>
                </a:solidFill>
                <a:latin typeface="DM Sans"/>
                <a:ea typeface="DM Sans"/>
                <a:cs typeface="DM Sans"/>
                <a:sym typeface="DM Sans"/>
              </a:rPr>
              <a:t>Normalising - To ensure the output image is within the valid range, we normalize it in case any pixel value exceeds 255 or falls below 0.</a:t>
            </a:r>
          </a:p>
          <a:p>
            <a:pPr algn="l">
              <a:lnSpc>
                <a:spcPts val="4781"/>
              </a:lnSpc>
            </a:pPr>
          </a:p>
          <a:p>
            <a:pPr algn="l">
              <a:lnSpc>
                <a:spcPts val="4781"/>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DAF3ncRMGTI</dc:identifier>
  <dcterms:modified xsi:type="dcterms:W3CDTF">2011-08-01T06:04:30Z</dcterms:modified>
  <cp:revision>1</cp:revision>
  <dc:title>Blue Doodle Project Presentation</dc:title>
</cp:coreProperties>
</file>